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293" r:id="rId39"/>
    <p:sldId id="295" r:id="rId40"/>
    <p:sldId id="296" r:id="rId41"/>
    <p:sldId id="2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0" d="100"/>
          <a:sy n="40" d="100"/>
        </p:scale>
        <p:origin x="44"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B82CD-0FC5-45BE-8184-CA0027A816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B84A0AE-D812-4FB3-A6B9-574F5F60E1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EAF5CD1-023A-48AA-AB81-3BBE1627D263}"/>
              </a:ext>
            </a:extLst>
          </p:cNvPr>
          <p:cNvSpPr>
            <a:spLocks noGrp="1"/>
          </p:cNvSpPr>
          <p:nvPr>
            <p:ph type="dt" sz="half" idx="10"/>
          </p:nvPr>
        </p:nvSpPr>
        <p:spPr/>
        <p:txBody>
          <a:bodyPr/>
          <a:lstStyle/>
          <a:p>
            <a:fld id="{143E897B-1A21-45FA-A05C-27D2451C8A14}" type="datetimeFigureOut">
              <a:rPr lang="en-IN" smtClean="0"/>
              <a:t>15-10-2020</a:t>
            </a:fld>
            <a:endParaRPr lang="en-IN"/>
          </a:p>
        </p:txBody>
      </p:sp>
      <p:sp>
        <p:nvSpPr>
          <p:cNvPr id="5" name="Footer Placeholder 4">
            <a:extLst>
              <a:ext uri="{FF2B5EF4-FFF2-40B4-BE49-F238E27FC236}">
                <a16:creationId xmlns:a16="http://schemas.microsoft.com/office/drawing/2014/main" id="{DD808368-0A60-400C-8513-197D72B9BB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26BE0E-3CEA-4789-AF05-68899B33AF03}"/>
              </a:ext>
            </a:extLst>
          </p:cNvPr>
          <p:cNvSpPr>
            <a:spLocks noGrp="1"/>
          </p:cNvSpPr>
          <p:nvPr>
            <p:ph type="sldNum" sz="quarter" idx="12"/>
          </p:nvPr>
        </p:nvSpPr>
        <p:spPr/>
        <p:txBody>
          <a:bodyPr/>
          <a:lstStyle/>
          <a:p>
            <a:fld id="{A10F999F-7290-439E-847D-71D5B5AB6ABE}" type="slidenum">
              <a:rPr lang="en-IN" smtClean="0"/>
              <a:t>‹#›</a:t>
            </a:fld>
            <a:endParaRPr lang="en-IN"/>
          </a:p>
        </p:txBody>
      </p:sp>
    </p:spTree>
    <p:extLst>
      <p:ext uri="{BB962C8B-B14F-4D97-AF65-F5344CB8AC3E}">
        <p14:creationId xmlns:p14="http://schemas.microsoft.com/office/powerpoint/2010/main" val="4054714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64360-13A7-4E56-B810-F3916F2FDFB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04D09C-F86A-46D6-855E-CBD66A81CA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08E497-9F62-45D0-8CEF-08EF61B0931A}"/>
              </a:ext>
            </a:extLst>
          </p:cNvPr>
          <p:cNvSpPr>
            <a:spLocks noGrp="1"/>
          </p:cNvSpPr>
          <p:nvPr>
            <p:ph type="dt" sz="half" idx="10"/>
          </p:nvPr>
        </p:nvSpPr>
        <p:spPr/>
        <p:txBody>
          <a:bodyPr/>
          <a:lstStyle/>
          <a:p>
            <a:fld id="{143E897B-1A21-45FA-A05C-27D2451C8A14}" type="datetimeFigureOut">
              <a:rPr lang="en-IN" smtClean="0"/>
              <a:t>15-10-2020</a:t>
            </a:fld>
            <a:endParaRPr lang="en-IN"/>
          </a:p>
        </p:txBody>
      </p:sp>
      <p:sp>
        <p:nvSpPr>
          <p:cNvPr id="5" name="Footer Placeholder 4">
            <a:extLst>
              <a:ext uri="{FF2B5EF4-FFF2-40B4-BE49-F238E27FC236}">
                <a16:creationId xmlns:a16="http://schemas.microsoft.com/office/drawing/2014/main" id="{3CF3A71E-A80A-4BDF-9D64-AF6810CD46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CCC78E-E7DD-4E48-AEDD-F74C6D10BEAC}"/>
              </a:ext>
            </a:extLst>
          </p:cNvPr>
          <p:cNvSpPr>
            <a:spLocks noGrp="1"/>
          </p:cNvSpPr>
          <p:nvPr>
            <p:ph type="sldNum" sz="quarter" idx="12"/>
          </p:nvPr>
        </p:nvSpPr>
        <p:spPr/>
        <p:txBody>
          <a:bodyPr/>
          <a:lstStyle/>
          <a:p>
            <a:fld id="{A10F999F-7290-439E-847D-71D5B5AB6ABE}" type="slidenum">
              <a:rPr lang="en-IN" smtClean="0"/>
              <a:t>‹#›</a:t>
            </a:fld>
            <a:endParaRPr lang="en-IN"/>
          </a:p>
        </p:txBody>
      </p:sp>
    </p:spTree>
    <p:extLst>
      <p:ext uri="{BB962C8B-B14F-4D97-AF65-F5344CB8AC3E}">
        <p14:creationId xmlns:p14="http://schemas.microsoft.com/office/powerpoint/2010/main" val="220625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68AFDC-D15A-4B8E-86C9-B9DB8373591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E5AC08-38B7-4303-903D-71EA667DC8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99B5E0-CC84-4441-929B-267C516A17B7}"/>
              </a:ext>
            </a:extLst>
          </p:cNvPr>
          <p:cNvSpPr>
            <a:spLocks noGrp="1"/>
          </p:cNvSpPr>
          <p:nvPr>
            <p:ph type="dt" sz="half" idx="10"/>
          </p:nvPr>
        </p:nvSpPr>
        <p:spPr/>
        <p:txBody>
          <a:bodyPr/>
          <a:lstStyle/>
          <a:p>
            <a:fld id="{143E897B-1A21-45FA-A05C-27D2451C8A14}" type="datetimeFigureOut">
              <a:rPr lang="en-IN" smtClean="0"/>
              <a:t>15-10-2020</a:t>
            </a:fld>
            <a:endParaRPr lang="en-IN"/>
          </a:p>
        </p:txBody>
      </p:sp>
      <p:sp>
        <p:nvSpPr>
          <p:cNvPr id="5" name="Footer Placeholder 4">
            <a:extLst>
              <a:ext uri="{FF2B5EF4-FFF2-40B4-BE49-F238E27FC236}">
                <a16:creationId xmlns:a16="http://schemas.microsoft.com/office/drawing/2014/main" id="{54DE37BA-8AAA-44C7-8C44-7919B21E3A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96FE56-FAE7-4BF7-809B-3552E614C8F8}"/>
              </a:ext>
            </a:extLst>
          </p:cNvPr>
          <p:cNvSpPr>
            <a:spLocks noGrp="1"/>
          </p:cNvSpPr>
          <p:nvPr>
            <p:ph type="sldNum" sz="quarter" idx="12"/>
          </p:nvPr>
        </p:nvSpPr>
        <p:spPr/>
        <p:txBody>
          <a:bodyPr/>
          <a:lstStyle/>
          <a:p>
            <a:fld id="{A10F999F-7290-439E-847D-71D5B5AB6ABE}" type="slidenum">
              <a:rPr lang="en-IN" smtClean="0"/>
              <a:t>‹#›</a:t>
            </a:fld>
            <a:endParaRPr lang="en-IN"/>
          </a:p>
        </p:txBody>
      </p:sp>
    </p:spTree>
    <p:extLst>
      <p:ext uri="{BB962C8B-B14F-4D97-AF65-F5344CB8AC3E}">
        <p14:creationId xmlns:p14="http://schemas.microsoft.com/office/powerpoint/2010/main" val="2339588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BDAA1-5581-4CB8-A476-B88D4218F9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66D637-884F-48AC-971C-2E12B165CD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17773C-62D3-4B32-AB84-260936BA9EF8}"/>
              </a:ext>
            </a:extLst>
          </p:cNvPr>
          <p:cNvSpPr>
            <a:spLocks noGrp="1"/>
          </p:cNvSpPr>
          <p:nvPr>
            <p:ph type="dt" sz="half" idx="10"/>
          </p:nvPr>
        </p:nvSpPr>
        <p:spPr/>
        <p:txBody>
          <a:bodyPr/>
          <a:lstStyle/>
          <a:p>
            <a:fld id="{143E897B-1A21-45FA-A05C-27D2451C8A14}" type="datetimeFigureOut">
              <a:rPr lang="en-IN" smtClean="0"/>
              <a:t>15-10-2020</a:t>
            </a:fld>
            <a:endParaRPr lang="en-IN"/>
          </a:p>
        </p:txBody>
      </p:sp>
      <p:sp>
        <p:nvSpPr>
          <p:cNvPr id="5" name="Footer Placeholder 4">
            <a:extLst>
              <a:ext uri="{FF2B5EF4-FFF2-40B4-BE49-F238E27FC236}">
                <a16:creationId xmlns:a16="http://schemas.microsoft.com/office/drawing/2014/main" id="{E9C40F14-6D7E-42E5-95CE-0D88B0D082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C3730B-D4A5-4078-A97B-AA70D770D9FF}"/>
              </a:ext>
            </a:extLst>
          </p:cNvPr>
          <p:cNvSpPr>
            <a:spLocks noGrp="1"/>
          </p:cNvSpPr>
          <p:nvPr>
            <p:ph type="sldNum" sz="quarter" idx="12"/>
          </p:nvPr>
        </p:nvSpPr>
        <p:spPr/>
        <p:txBody>
          <a:bodyPr/>
          <a:lstStyle/>
          <a:p>
            <a:fld id="{A10F999F-7290-439E-847D-71D5B5AB6ABE}" type="slidenum">
              <a:rPr lang="en-IN" smtClean="0"/>
              <a:t>‹#›</a:t>
            </a:fld>
            <a:endParaRPr lang="en-IN"/>
          </a:p>
        </p:txBody>
      </p:sp>
    </p:spTree>
    <p:extLst>
      <p:ext uri="{BB962C8B-B14F-4D97-AF65-F5344CB8AC3E}">
        <p14:creationId xmlns:p14="http://schemas.microsoft.com/office/powerpoint/2010/main" val="4151921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C2731-8BA2-4298-847E-DFCD7DEE51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306BAFC-0C03-4325-9A89-77354116F2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D1EE01-870A-4FF0-9120-55514A656D1F}"/>
              </a:ext>
            </a:extLst>
          </p:cNvPr>
          <p:cNvSpPr>
            <a:spLocks noGrp="1"/>
          </p:cNvSpPr>
          <p:nvPr>
            <p:ph type="dt" sz="half" idx="10"/>
          </p:nvPr>
        </p:nvSpPr>
        <p:spPr/>
        <p:txBody>
          <a:bodyPr/>
          <a:lstStyle/>
          <a:p>
            <a:fld id="{143E897B-1A21-45FA-A05C-27D2451C8A14}" type="datetimeFigureOut">
              <a:rPr lang="en-IN" smtClean="0"/>
              <a:t>15-10-2020</a:t>
            </a:fld>
            <a:endParaRPr lang="en-IN"/>
          </a:p>
        </p:txBody>
      </p:sp>
      <p:sp>
        <p:nvSpPr>
          <p:cNvPr id="5" name="Footer Placeholder 4">
            <a:extLst>
              <a:ext uri="{FF2B5EF4-FFF2-40B4-BE49-F238E27FC236}">
                <a16:creationId xmlns:a16="http://schemas.microsoft.com/office/drawing/2014/main" id="{85FCE5BF-D09E-49D1-A668-9F91F0EADA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221A3D-5F62-4EEF-82A2-BF8F4680A4B9}"/>
              </a:ext>
            </a:extLst>
          </p:cNvPr>
          <p:cNvSpPr>
            <a:spLocks noGrp="1"/>
          </p:cNvSpPr>
          <p:nvPr>
            <p:ph type="sldNum" sz="quarter" idx="12"/>
          </p:nvPr>
        </p:nvSpPr>
        <p:spPr/>
        <p:txBody>
          <a:bodyPr/>
          <a:lstStyle/>
          <a:p>
            <a:fld id="{A10F999F-7290-439E-847D-71D5B5AB6ABE}" type="slidenum">
              <a:rPr lang="en-IN" smtClean="0"/>
              <a:t>‹#›</a:t>
            </a:fld>
            <a:endParaRPr lang="en-IN"/>
          </a:p>
        </p:txBody>
      </p:sp>
    </p:spTree>
    <p:extLst>
      <p:ext uri="{BB962C8B-B14F-4D97-AF65-F5344CB8AC3E}">
        <p14:creationId xmlns:p14="http://schemas.microsoft.com/office/powerpoint/2010/main" val="2046241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1A156-1A7F-4818-8C99-3B793980638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D3FE6B-E48F-4EE2-ADD6-8159996DE8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9F42C64-7908-4097-8AE0-7C230CBEBE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49D25E2-93A9-4A2C-8562-8BE6E4565E21}"/>
              </a:ext>
            </a:extLst>
          </p:cNvPr>
          <p:cNvSpPr>
            <a:spLocks noGrp="1"/>
          </p:cNvSpPr>
          <p:nvPr>
            <p:ph type="dt" sz="half" idx="10"/>
          </p:nvPr>
        </p:nvSpPr>
        <p:spPr/>
        <p:txBody>
          <a:bodyPr/>
          <a:lstStyle/>
          <a:p>
            <a:fld id="{143E897B-1A21-45FA-A05C-27D2451C8A14}" type="datetimeFigureOut">
              <a:rPr lang="en-IN" smtClean="0"/>
              <a:t>15-10-2020</a:t>
            </a:fld>
            <a:endParaRPr lang="en-IN"/>
          </a:p>
        </p:txBody>
      </p:sp>
      <p:sp>
        <p:nvSpPr>
          <p:cNvPr id="6" name="Footer Placeholder 5">
            <a:extLst>
              <a:ext uri="{FF2B5EF4-FFF2-40B4-BE49-F238E27FC236}">
                <a16:creationId xmlns:a16="http://schemas.microsoft.com/office/drawing/2014/main" id="{E905CF60-8CF3-41E4-8363-08794809970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CF5CD5-26EA-40DA-803A-5EBA7C496523}"/>
              </a:ext>
            </a:extLst>
          </p:cNvPr>
          <p:cNvSpPr>
            <a:spLocks noGrp="1"/>
          </p:cNvSpPr>
          <p:nvPr>
            <p:ph type="sldNum" sz="quarter" idx="12"/>
          </p:nvPr>
        </p:nvSpPr>
        <p:spPr/>
        <p:txBody>
          <a:bodyPr/>
          <a:lstStyle/>
          <a:p>
            <a:fld id="{A10F999F-7290-439E-847D-71D5B5AB6ABE}" type="slidenum">
              <a:rPr lang="en-IN" smtClean="0"/>
              <a:t>‹#›</a:t>
            </a:fld>
            <a:endParaRPr lang="en-IN"/>
          </a:p>
        </p:txBody>
      </p:sp>
    </p:spTree>
    <p:extLst>
      <p:ext uri="{BB962C8B-B14F-4D97-AF65-F5344CB8AC3E}">
        <p14:creationId xmlns:p14="http://schemas.microsoft.com/office/powerpoint/2010/main" val="1747647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06D6B-D68C-4618-BBE3-DA110D53AA7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35C5C04-DCFA-408D-8DFA-727DCB727D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CD73AD-7D1C-4080-80FC-7E5E56376C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7C63AA1-D71B-4F57-A064-F238710464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C8ED5E-6FDB-4964-98AD-180E8B8838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C1CF122-0412-402C-A509-CCD7BAE1B8DB}"/>
              </a:ext>
            </a:extLst>
          </p:cNvPr>
          <p:cNvSpPr>
            <a:spLocks noGrp="1"/>
          </p:cNvSpPr>
          <p:nvPr>
            <p:ph type="dt" sz="half" idx="10"/>
          </p:nvPr>
        </p:nvSpPr>
        <p:spPr/>
        <p:txBody>
          <a:bodyPr/>
          <a:lstStyle/>
          <a:p>
            <a:fld id="{143E897B-1A21-45FA-A05C-27D2451C8A14}" type="datetimeFigureOut">
              <a:rPr lang="en-IN" smtClean="0"/>
              <a:t>15-10-2020</a:t>
            </a:fld>
            <a:endParaRPr lang="en-IN"/>
          </a:p>
        </p:txBody>
      </p:sp>
      <p:sp>
        <p:nvSpPr>
          <p:cNvPr id="8" name="Footer Placeholder 7">
            <a:extLst>
              <a:ext uri="{FF2B5EF4-FFF2-40B4-BE49-F238E27FC236}">
                <a16:creationId xmlns:a16="http://schemas.microsoft.com/office/drawing/2014/main" id="{CC8353AE-6702-4601-884A-DD68E849953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9194431-39FA-4A11-8F2F-2291D9FDB98F}"/>
              </a:ext>
            </a:extLst>
          </p:cNvPr>
          <p:cNvSpPr>
            <a:spLocks noGrp="1"/>
          </p:cNvSpPr>
          <p:nvPr>
            <p:ph type="sldNum" sz="quarter" idx="12"/>
          </p:nvPr>
        </p:nvSpPr>
        <p:spPr/>
        <p:txBody>
          <a:bodyPr/>
          <a:lstStyle/>
          <a:p>
            <a:fld id="{A10F999F-7290-439E-847D-71D5B5AB6ABE}" type="slidenum">
              <a:rPr lang="en-IN" smtClean="0"/>
              <a:t>‹#›</a:t>
            </a:fld>
            <a:endParaRPr lang="en-IN"/>
          </a:p>
        </p:txBody>
      </p:sp>
    </p:spTree>
    <p:extLst>
      <p:ext uri="{BB962C8B-B14F-4D97-AF65-F5344CB8AC3E}">
        <p14:creationId xmlns:p14="http://schemas.microsoft.com/office/powerpoint/2010/main" val="1706574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FC3CD-A403-4488-BD6D-3A6BBA446E4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145E31B-84C0-4CAD-AD15-496A19F96A4B}"/>
              </a:ext>
            </a:extLst>
          </p:cNvPr>
          <p:cNvSpPr>
            <a:spLocks noGrp="1"/>
          </p:cNvSpPr>
          <p:nvPr>
            <p:ph type="dt" sz="half" idx="10"/>
          </p:nvPr>
        </p:nvSpPr>
        <p:spPr/>
        <p:txBody>
          <a:bodyPr/>
          <a:lstStyle/>
          <a:p>
            <a:fld id="{143E897B-1A21-45FA-A05C-27D2451C8A14}" type="datetimeFigureOut">
              <a:rPr lang="en-IN" smtClean="0"/>
              <a:t>15-10-2020</a:t>
            </a:fld>
            <a:endParaRPr lang="en-IN"/>
          </a:p>
        </p:txBody>
      </p:sp>
      <p:sp>
        <p:nvSpPr>
          <p:cNvPr id="4" name="Footer Placeholder 3">
            <a:extLst>
              <a:ext uri="{FF2B5EF4-FFF2-40B4-BE49-F238E27FC236}">
                <a16:creationId xmlns:a16="http://schemas.microsoft.com/office/drawing/2014/main" id="{26DAF9D4-5C01-44FB-8DC7-8D45D42DDB5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7732FE4-AC22-4AED-8A3C-5FF63D91D890}"/>
              </a:ext>
            </a:extLst>
          </p:cNvPr>
          <p:cNvSpPr>
            <a:spLocks noGrp="1"/>
          </p:cNvSpPr>
          <p:nvPr>
            <p:ph type="sldNum" sz="quarter" idx="12"/>
          </p:nvPr>
        </p:nvSpPr>
        <p:spPr/>
        <p:txBody>
          <a:bodyPr/>
          <a:lstStyle/>
          <a:p>
            <a:fld id="{A10F999F-7290-439E-847D-71D5B5AB6ABE}" type="slidenum">
              <a:rPr lang="en-IN" smtClean="0"/>
              <a:t>‹#›</a:t>
            </a:fld>
            <a:endParaRPr lang="en-IN"/>
          </a:p>
        </p:txBody>
      </p:sp>
    </p:spTree>
    <p:extLst>
      <p:ext uri="{BB962C8B-B14F-4D97-AF65-F5344CB8AC3E}">
        <p14:creationId xmlns:p14="http://schemas.microsoft.com/office/powerpoint/2010/main" val="181505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C1F88C-797F-4F82-8A4D-3D8C7E432615}"/>
              </a:ext>
            </a:extLst>
          </p:cNvPr>
          <p:cNvSpPr>
            <a:spLocks noGrp="1"/>
          </p:cNvSpPr>
          <p:nvPr>
            <p:ph type="dt" sz="half" idx="10"/>
          </p:nvPr>
        </p:nvSpPr>
        <p:spPr/>
        <p:txBody>
          <a:bodyPr/>
          <a:lstStyle/>
          <a:p>
            <a:fld id="{143E897B-1A21-45FA-A05C-27D2451C8A14}" type="datetimeFigureOut">
              <a:rPr lang="en-IN" smtClean="0"/>
              <a:t>15-10-2020</a:t>
            </a:fld>
            <a:endParaRPr lang="en-IN"/>
          </a:p>
        </p:txBody>
      </p:sp>
      <p:sp>
        <p:nvSpPr>
          <p:cNvPr id="3" name="Footer Placeholder 2">
            <a:extLst>
              <a:ext uri="{FF2B5EF4-FFF2-40B4-BE49-F238E27FC236}">
                <a16:creationId xmlns:a16="http://schemas.microsoft.com/office/drawing/2014/main" id="{9DF2C3A2-DB3B-46C3-B2FF-01F362BF6B2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4A9465B-4C27-4DC6-BB3F-32BE29F6C31C}"/>
              </a:ext>
            </a:extLst>
          </p:cNvPr>
          <p:cNvSpPr>
            <a:spLocks noGrp="1"/>
          </p:cNvSpPr>
          <p:nvPr>
            <p:ph type="sldNum" sz="quarter" idx="12"/>
          </p:nvPr>
        </p:nvSpPr>
        <p:spPr/>
        <p:txBody>
          <a:bodyPr/>
          <a:lstStyle/>
          <a:p>
            <a:fld id="{A10F999F-7290-439E-847D-71D5B5AB6ABE}" type="slidenum">
              <a:rPr lang="en-IN" smtClean="0"/>
              <a:t>‹#›</a:t>
            </a:fld>
            <a:endParaRPr lang="en-IN"/>
          </a:p>
        </p:txBody>
      </p:sp>
    </p:spTree>
    <p:extLst>
      <p:ext uri="{BB962C8B-B14F-4D97-AF65-F5344CB8AC3E}">
        <p14:creationId xmlns:p14="http://schemas.microsoft.com/office/powerpoint/2010/main" val="1645946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F093-6B1A-46AC-B10F-81DA5E7A1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5321E5-A7C7-429D-A5C9-F7E5476CC4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813C94C-BC46-40E4-9FA7-02F8C1A333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4D3659-EF66-4DA2-802C-00C87AD092B5}"/>
              </a:ext>
            </a:extLst>
          </p:cNvPr>
          <p:cNvSpPr>
            <a:spLocks noGrp="1"/>
          </p:cNvSpPr>
          <p:nvPr>
            <p:ph type="dt" sz="half" idx="10"/>
          </p:nvPr>
        </p:nvSpPr>
        <p:spPr/>
        <p:txBody>
          <a:bodyPr/>
          <a:lstStyle/>
          <a:p>
            <a:fld id="{143E897B-1A21-45FA-A05C-27D2451C8A14}" type="datetimeFigureOut">
              <a:rPr lang="en-IN" smtClean="0"/>
              <a:t>15-10-2020</a:t>
            </a:fld>
            <a:endParaRPr lang="en-IN"/>
          </a:p>
        </p:txBody>
      </p:sp>
      <p:sp>
        <p:nvSpPr>
          <p:cNvPr id="6" name="Footer Placeholder 5">
            <a:extLst>
              <a:ext uri="{FF2B5EF4-FFF2-40B4-BE49-F238E27FC236}">
                <a16:creationId xmlns:a16="http://schemas.microsoft.com/office/drawing/2014/main" id="{87B71992-550D-4C6D-9B3E-5CDA857F53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FF38AA-F1D7-43DD-8E4C-EDD6FD5C1413}"/>
              </a:ext>
            </a:extLst>
          </p:cNvPr>
          <p:cNvSpPr>
            <a:spLocks noGrp="1"/>
          </p:cNvSpPr>
          <p:nvPr>
            <p:ph type="sldNum" sz="quarter" idx="12"/>
          </p:nvPr>
        </p:nvSpPr>
        <p:spPr/>
        <p:txBody>
          <a:bodyPr/>
          <a:lstStyle/>
          <a:p>
            <a:fld id="{A10F999F-7290-439E-847D-71D5B5AB6ABE}" type="slidenum">
              <a:rPr lang="en-IN" smtClean="0"/>
              <a:t>‹#›</a:t>
            </a:fld>
            <a:endParaRPr lang="en-IN"/>
          </a:p>
        </p:txBody>
      </p:sp>
    </p:spTree>
    <p:extLst>
      <p:ext uri="{BB962C8B-B14F-4D97-AF65-F5344CB8AC3E}">
        <p14:creationId xmlns:p14="http://schemas.microsoft.com/office/powerpoint/2010/main" val="3777534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3124A-A1AD-48FE-9620-AE2308A61C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7734D5C-F2CF-4B38-8F6A-771326F5DF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3E1A720-6500-456B-9306-22E5BCA8AA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7786B8-34A0-435E-825A-D14DC8BE3A63}"/>
              </a:ext>
            </a:extLst>
          </p:cNvPr>
          <p:cNvSpPr>
            <a:spLocks noGrp="1"/>
          </p:cNvSpPr>
          <p:nvPr>
            <p:ph type="dt" sz="half" idx="10"/>
          </p:nvPr>
        </p:nvSpPr>
        <p:spPr/>
        <p:txBody>
          <a:bodyPr/>
          <a:lstStyle/>
          <a:p>
            <a:fld id="{143E897B-1A21-45FA-A05C-27D2451C8A14}" type="datetimeFigureOut">
              <a:rPr lang="en-IN" smtClean="0"/>
              <a:t>15-10-2020</a:t>
            </a:fld>
            <a:endParaRPr lang="en-IN"/>
          </a:p>
        </p:txBody>
      </p:sp>
      <p:sp>
        <p:nvSpPr>
          <p:cNvPr id="6" name="Footer Placeholder 5">
            <a:extLst>
              <a:ext uri="{FF2B5EF4-FFF2-40B4-BE49-F238E27FC236}">
                <a16:creationId xmlns:a16="http://schemas.microsoft.com/office/drawing/2014/main" id="{7137FDC8-FBCE-4CAD-9AF5-5900BF0653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1E93DF-8BC7-4F28-B558-3C80B29D9B2F}"/>
              </a:ext>
            </a:extLst>
          </p:cNvPr>
          <p:cNvSpPr>
            <a:spLocks noGrp="1"/>
          </p:cNvSpPr>
          <p:nvPr>
            <p:ph type="sldNum" sz="quarter" idx="12"/>
          </p:nvPr>
        </p:nvSpPr>
        <p:spPr/>
        <p:txBody>
          <a:bodyPr/>
          <a:lstStyle/>
          <a:p>
            <a:fld id="{A10F999F-7290-439E-847D-71D5B5AB6ABE}" type="slidenum">
              <a:rPr lang="en-IN" smtClean="0"/>
              <a:t>‹#›</a:t>
            </a:fld>
            <a:endParaRPr lang="en-IN"/>
          </a:p>
        </p:txBody>
      </p:sp>
    </p:spTree>
    <p:extLst>
      <p:ext uri="{BB962C8B-B14F-4D97-AF65-F5344CB8AC3E}">
        <p14:creationId xmlns:p14="http://schemas.microsoft.com/office/powerpoint/2010/main" val="3737912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1DA94A-F068-4D9E-92C8-FF4B4E0CFC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48FD22-C911-4629-849F-5229D48AC0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B30ED0-8E21-43E4-A438-16D464793C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3E897B-1A21-45FA-A05C-27D2451C8A14}" type="datetimeFigureOut">
              <a:rPr lang="en-IN" smtClean="0"/>
              <a:t>15-10-2020</a:t>
            </a:fld>
            <a:endParaRPr lang="en-IN"/>
          </a:p>
        </p:txBody>
      </p:sp>
      <p:sp>
        <p:nvSpPr>
          <p:cNvPr id="5" name="Footer Placeholder 4">
            <a:extLst>
              <a:ext uri="{FF2B5EF4-FFF2-40B4-BE49-F238E27FC236}">
                <a16:creationId xmlns:a16="http://schemas.microsoft.com/office/drawing/2014/main" id="{9DA0E791-606E-4FED-AAEE-D14AB2A37C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5603DE1-C26E-4223-BC98-14BF02431B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0F999F-7290-439E-847D-71D5B5AB6ABE}" type="slidenum">
              <a:rPr lang="en-IN" smtClean="0"/>
              <a:t>‹#›</a:t>
            </a:fld>
            <a:endParaRPr lang="en-IN"/>
          </a:p>
        </p:txBody>
      </p:sp>
    </p:spTree>
    <p:extLst>
      <p:ext uri="{BB962C8B-B14F-4D97-AF65-F5344CB8AC3E}">
        <p14:creationId xmlns:p14="http://schemas.microsoft.com/office/powerpoint/2010/main" val="2299031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CC6B1-4051-47E5-BAB9-F3C9F80E9AD5}"/>
              </a:ext>
            </a:extLst>
          </p:cNvPr>
          <p:cNvSpPr>
            <a:spLocks noGrp="1"/>
          </p:cNvSpPr>
          <p:nvPr>
            <p:ph type="ctrTitle"/>
          </p:nvPr>
        </p:nvSpPr>
        <p:spPr/>
        <p:txBody>
          <a:bodyPr/>
          <a:lstStyle/>
          <a:p>
            <a:r>
              <a:rPr lang="en-US" dirty="0"/>
              <a:t>MUSIC RECORD DATABASE</a:t>
            </a:r>
            <a:endParaRPr lang="en-IN" dirty="0"/>
          </a:p>
        </p:txBody>
      </p:sp>
      <p:sp>
        <p:nvSpPr>
          <p:cNvPr id="3" name="Subtitle 2">
            <a:extLst>
              <a:ext uri="{FF2B5EF4-FFF2-40B4-BE49-F238E27FC236}">
                <a16:creationId xmlns:a16="http://schemas.microsoft.com/office/drawing/2014/main" id="{C35FB07A-6F76-4BC7-831F-64F9736C5237}"/>
              </a:ext>
            </a:extLst>
          </p:cNvPr>
          <p:cNvSpPr>
            <a:spLocks noGrp="1"/>
          </p:cNvSpPr>
          <p:nvPr>
            <p:ph type="subTitle" idx="1"/>
          </p:nvPr>
        </p:nvSpPr>
        <p:spPr/>
        <p:txBody>
          <a:bodyPr>
            <a:normAutofit lnSpcReduction="10000"/>
          </a:bodyPr>
          <a:lstStyle/>
          <a:p>
            <a:r>
              <a:rPr lang="en-US" dirty="0"/>
              <a:t>SUBMITTED BY-</a:t>
            </a:r>
          </a:p>
          <a:p>
            <a:r>
              <a:rPr lang="en-US" dirty="0"/>
              <a:t>SARTHAK BAJAJ-19BCE0710 (SLOT-D1)</a:t>
            </a:r>
          </a:p>
          <a:p>
            <a:r>
              <a:rPr lang="en-US" dirty="0"/>
              <a:t>KHUSHI AGRAWAL-19BCE0418 (SLOT-D1)</a:t>
            </a:r>
          </a:p>
          <a:p>
            <a:r>
              <a:rPr lang="en-US" dirty="0"/>
              <a:t>AVIRAL GOYAL-19BCE0883 (SLOT-D1)</a:t>
            </a:r>
            <a:endParaRPr lang="en-IN" dirty="0"/>
          </a:p>
        </p:txBody>
      </p:sp>
    </p:spTree>
    <p:extLst>
      <p:ext uri="{BB962C8B-B14F-4D97-AF65-F5344CB8AC3E}">
        <p14:creationId xmlns:p14="http://schemas.microsoft.com/office/powerpoint/2010/main" val="4269274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B55C5-01D1-479F-B5FA-24713FECCF7A}"/>
              </a:ext>
            </a:extLst>
          </p:cNvPr>
          <p:cNvSpPr>
            <a:spLocks noGrp="1"/>
          </p:cNvSpPr>
          <p:nvPr>
            <p:ph type="title"/>
          </p:nvPr>
        </p:nvSpPr>
        <p:spPr>
          <a:xfrm>
            <a:off x="838200" y="365125"/>
            <a:ext cx="10515600" cy="153035"/>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0A04A93B-BE55-45BA-8743-CB230BFE56B3}"/>
              </a:ext>
            </a:extLst>
          </p:cNvPr>
          <p:cNvSpPr>
            <a:spLocks noGrp="1"/>
          </p:cNvSpPr>
          <p:nvPr>
            <p:ph idx="1"/>
          </p:nvPr>
        </p:nvSpPr>
        <p:spPr>
          <a:xfrm>
            <a:off x="838200" y="436880"/>
            <a:ext cx="10515600" cy="5740083"/>
          </a:xfrm>
        </p:spPr>
        <p:txBody>
          <a:bodyPr/>
          <a:lstStyle/>
          <a:p>
            <a:r>
              <a:rPr lang="en-US" dirty="0"/>
              <a:t>SINGER2</a:t>
            </a:r>
          </a:p>
          <a:p>
            <a:endParaRPr lang="en-US" dirty="0"/>
          </a:p>
          <a:p>
            <a:endParaRPr lang="en-US" dirty="0"/>
          </a:p>
          <a:p>
            <a:endParaRPr lang="en-US" dirty="0"/>
          </a:p>
          <a:p>
            <a:endParaRPr lang="en-US" dirty="0"/>
          </a:p>
          <a:p>
            <a:endParaRPr lang="en-US" dirty="0"/>
          </a:p>
          <a:p>
            <a:r>
              <a:rPr lang="en-US" dirty="0"/>
              <a:t>ALBUM</a:t>
            </a:r>
          </a:p>
          <a:p>
            <a:pPr marL="0" indent="0">
              <a:buNone/>
            </a:pPr>
            <a:endParaRPr lang="en-US" dirty="0"/>
          </a:p>
          <a:p>
            <a:pPr marL="0" indent="0">
              <a:buNone/>
            </a:pPr>
            <a:endParaRPr lang="en-IN" dirty="0"/>
          </a:p>
        </p:txBody>
      </p:sp>
      <p:graphicFrame>
        <p:nvGraphicFramePr>
          <p:cNvPr id="4" name="Table 4">
            <a:extLst>
              <a:ext uri="{FF2B5EF4-FFF2-40B4-BE49-F238E27FC236}">
                <a16:creationId xmlns:a16="http://schemas.microsoft.com/office/drawing/2014/main" id="{DB907C05-C64C-4297-9CC7-1DE77662BCC9}"/>
              </a:ext>
            </a:extLst>
          </p:cNvPr>
          <p:cNvGraphicFramePr>
            <a:graphicFrameLocks noGrp="1"/>
          </p:cNvGraphicFramePr>
          <p:nvPr>
            <p:extLst>
              <p:ext uri="{D42A27DB-BD31-4B8C-83A1-F6EECF244321}">
                <p14:modId xmlns:p14="http://schemas.microsoft.com/office/powerpoint/2010/main" val="757084341"/>
              </p:ext>
            </p:extLst>
          </p:nvPr>
        </p:nvGraphicFramePr>
        <p:xfrm>
          <a:off x="2032000" y="1489687"/>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75961716"/>
                    </a:ext>
                  </a:extLst>
                </a:gridCol>
                <a:gridCol w="2709333">
                  <a:extLst>
                    <a:ext uri="{9D8B030D-6E8A-4147-A177-3AD203B41FA5}">
                      <a16:colId xmlns:a16="http://schemas.microsoft.com/office/drawing/2014/main" val="4215811984"/>
                    </a:ext>
                  </a:extLst>
                </a:gridCol>
                <a:gridCol w="2709333">
                  <a:extLst>
                    <a:ext uri="{9D8B030D-6E8A-4147-A177-3AD203B41FA5}">
                      <a16:colId xmlns:a16="http://schemas.microsoft.com/office/drawing/2014/main" val="260192238"/>
                    </a:ext>
                  </a:extLst>
                </a:gridCol>
              </a:tblGrid>
              <a:tr h="370840">
                <a:tc>
                  <a:txBody>
                    <a:bodyPr/>
                    <a:lstStyle/>
                    <a:p>
                      <a:r>
                        <a:rPr lang="en-US" dirty="0"/>
                        <a:t>ATTRIBUTE</a:t>
                      </a:r>
                      <a:endParaRPr lang="en-IN" dirty="0"/>
                    </a:p>
                  </a:txBody>
                  <a:tcPr/>
                </a:tc>
                <a:tc>
                  <a:txBody>
                    <a:bodyPr/>
                    <a:lstStyle/>
                    <a:p>
                      <a:r>
                        <a:rPr lang="en-US" dirty="0"/>
                        <a:t>DATATYPE</a:t>
                      </a:r>
                      <a:endParaRPr lang="en-IN" dirty="0"/>
                    </a:p>
                  </a:txBody>
                  <a:tcPr/>
                </a:tc>
                <a:tc>
                  <a:txBody>
                    <a:bodyPr/>
                    <a:lstStyle/>
                    <a:p>
                      <a:r>
                        <a:rPr lang="en-US" dirty="0"/>
                        <a:t>CONSTRAINT</a:t>
                      </a:r>
                      <a:endParaRPr lang="en-IN" dirty="0"/>
                    </a:p>
                  </a:txBody>
                  <a:tcPr/>
                </a:tc>
                <a:extLst>
                  <a:ext uri="{0D108BD9-81ED-4DB2-BD59-A6C34878D82A}">
                    <a16:rowId xmlns:a16="http://schemas.microsoft.com/office/drawing/2014/main" val="406568666"/>
                  </a:ext>
                </a:extLst>
              </a:tr>
              <a:tr h="370840">
                <a:tc>
                  <a:txBody>
                    <a:bodyPr/>
                    <a:lstStyle/>
                    <a:p>
                      <a:r>
                        <a:rPr lang="en-US" dirty="0" err="1"/>
                        <a:t>Singer_id</a:t>
                      </a:r>
                      <a:endParaRPr lang="en-IN" dirty="0"/>
                    </a:p>
                  </a:txBody>
                  <a:tcPr/>
                </a:tc>
                <a:tc>
                  <a:txBody>
                    <a:bodyPr/>
                    <a:lstStyle/>
                    <a:p>
                      <a:r>
                        <a:rPr lang="en-US" dirty="0"/>
                        <a:t>VARCHAR(5)</a:t>
                      </a:r>
                      <a:endParaRPr lang="en-IN" dirty="0"/>
                    </a:p>
                  </a:txBody>
                  <a:tcPr/>
                </a:tc>
                <a:tc>
                  <a:txBody>
                    <a:bodyPr/>
                    <a:lstStyle/>
                    <a:p>
                      <a:r>
                        <a:rPr lang="en-US" dirty="0"/>
                        <a:t>NOT NULL/ FOREIGN KEY</a:t>
                      </a:r>
                      <a:endParaRPr lang="en-IN" dirty="0"/>
                    </a:p>
                  </a:txBody>
                  <a:tcPr/>
                </a:tc>
                <a:extLst>
                  <a:ext uri="{0D108BD9-81ED-4DB2-BD59-A6C34878D82A}">
                    <a16:rowId xmlns:a16="http://schemas.microsoft.com/office/drawing/2014/main" val="1833857325"/>
                  </a:ext>
                </a:extLst>
              </a:tr>
              <a:tr h="370840">
                <a:tc>
                  <a:txBody>
                    <a:bodyPr/>
                    <a:lstStyle/>
                    <a:p>
                      <a:r>
                        <a:rPr lang="en-US" dirty="0" err="1"/>
                        <a:t>Track_id</a:t>
                      </a:r>
                      <a:endParaRPr lang="en-IN" dirty="0"/>
                    </a:p>
                  </a:txBody>
                  <a:tcPr/>
                </a:tc>
                <a:tc>
                  <a:txBody>
                    <a:bodyPr/>
                    <a:lstStyle/>
                    <a:p>
                      <a:r>
                        <a:rPr lang="en-US" dirty="0"/>
                        <a:t>VARCHAR(5)</a:t>
                      </a:r>
                      <a:endParaRPr lang="en-IN" dirty="0"/>
                    </a:p>
                  </a:txBody>
                  <a:tcPr/>
                </a:tc>
                <a:tc>
                  <a:txBody>
                    <a:bodyPr/>
                    <a:lstStyle/>
                    <a:p>
                      <a:r>
                        <a:rPr lang="en-US" dirty="0"/>
                        <a:t>NOT NULL/ FOREIGN KEY</a:t>
                      </a:r>
                      <a:endParaRPr lang="en-IN" dirty="0"/>
                    </a:p>
                  </a:txBody>
                  <a:tcPr/>
                </a:tc>
                <a:extLst>
                  <a:ext uri="{0D108BD9-81ED-4DB2-BD59-A6C34878D82A}">
                    <a16:rowId xmlns:a16="http://schemas.microsoft.com/office/drawing/2014/main" val="2324947478"/>
                  </a:ext>
                </a:extLst>
              </a:tr>
            </a:tbl>
          </a:graphicData>
        </a:graphic>
      </p:graphicFrame>
      <p:pic>
        <p:nvPicPr>
          <p:cNvPr id="6" name="Picture 5">
            <a:extLst>
              <a:ext uri="{FF2B5EF4-FFF2-40B4-BE49-F238E27FC236}">
                <a16:creationId xmlns:a16="http://schemas.microsoft.com/office/drawing/2014/main" id="{3D2600DA-5902-4EA8-A32A-EE8F9BF3A227}"/>
              </a:ext>
            </a:extLst>
          </p:cNvPr>
          <p:cNvPicPr>
            <a:picLocks noChangeAspect="1"/>
          </p:cNvPicPr>
          <p:nvPr/>
        </p:nvPicPr>
        <p:blipFill>
          <a:blip r:embed="rId2"/>
          <a:stretch>
            <a:fillRect/>
          </a:stretch>
        </p:blipFill>
        <p:spPr>
          <a:xfrm>
            <a:off x="1996747" y="4382328"/>
            <a:ext cx="8163252" cy="1237595"/>
          </a:xfrm>
          <a:prstGeom prst="rect">
            <a:avLst/>
          </a:prstGeom>
        </p:spPr>
      </p:pic>
    </p:spTree>
    <p:extLst>
      <p:ext uri="{BB962C8B-B14F-4D97-AF65-F5344CB8AC3E}">
        <p14:creationId xmlns:p14="http://schemas.microsoft.com/office/powerpoint/2010/main" val="939584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AB96-7C2F-4016-9542-5FAA546CC358}"/>
              </a:ext>
            </a:extLst>
          </p:cNvPr>
          <p:cNvSpPr>
            <a:spLocks noGrp="1"/>
          </p:cNvSpPr>
          <p:nvPr>
            <p:ph type="title"/>
          </p:nvPr>
        </p:nvSpPr>
        <p:spPr>
          <a:xfrm>
            <a:off x="838200" y="365126"/>
            <a:ext cx="10515600" cy="100096"/>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FADA06C1-CFD8-4283-8B5B-DF37B90C51FB}"/>
              </a:ext>
            </a:extLst>
          </p:cNvPr>
          <p:cNvSpPr>
            <a:spLocks noGrp="1"/>
          </p:cNvSpPr>
          <p:nvPr>
            <p:ph idx="1"/>
          </p:nvPr>
        </p:nvSpPr>
        <p:spPr>
          <a:xfrm>
            <a:off x="838200" y="673768"/>
            <a:ext cx="10515600" cy="5503195"/>
          </a:xfrm>
        </p:spPr>
        <p:txBody>
          <a:bodyPr/>
          <a:lstStyle/>
          <a:p>
            <a:r>
              <a:rPr lang="en-US" dirty="0"/>
              <a:t>TRACK</a:t>
            </a:r>
          </a:p>
          <a:p>
            <a:endParaRPr lang="en-US" dirty="0"/>
          </a:p>
          <a:p>
            <a:endParaRPr lang="en-US" dirty="0"/>
          </a:p>
          <a:p>
            <a:endParaRPr lang="en-US" dirty="0"/>
          </a:p>
          <a:p>
            <a:endParaRPr lang="en-US" dirty="0"/>
          </a:p>
          <a:p>
            <a:endParaRPr lang="en-US" dirty="0"/>
          </a:p>
          <a:p>
            <a:r>
              <a:rPr lang="en-US" dirty="0"/>
              <a:t>TRACK2</a:t>
            </a:r>
          </a:p>
          <a:p>
            <a:pPr marL="0" indent="0">
              <a:buNone/>
            </a:pPr>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IN" dirty="0"/>
          </a:p>
          <a:p>
            <a:pPr marL="0" indent="0">
              <a:buNone/>
            </a:pPr>
            <a:endParaRPr lang="en-IN" dirty="0"/>
          </a:p>
        </p:txBody>
      </p:sp>
      <p:graphicFrame>
        <p:nvGraphicFramePr>
          <p:cNvPr id="5" name="Table 4">
            <a:extLst>
              <a:ext uri="{FF2B5EF4-FFF2-40B4-BE49-F238E27FC236}">
                <a16:creationId xmlns:a16="http://schemas.microsoft.com/office/drawing/2014/main" id="{FC9FC53D-1CD8-4D76-A89B-72D28E4BCCCD}"/>
              </a:ext>
            </a:extLst>
          </p:cNvPr>
          <p:cNvGraphicFramePr>
            <a:graphicFrameLocks noGrp="1"/>
          </p:cNvGraphicFramePr>
          <p:nvPr>
            <p:extLst>
              <p:ext uri="{D42A27DB-BD31-4B8C-83A1-F6EECF244321}">
                <p14:modId xmlns:p14="http://schemas.microsoft.com/office/powerpoint/2010/main" val="1771295950"/>
              </p:ext>
            </p:extLst>
          </p:nvPr>
        </p:nvGraphicFramePr>
        <p:xfrm>
          <a:off x="2032000" y="1489687"/>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75961716"/>
                    </a:ext>
                  </a:extLst>
                </a:gridCol>
                <a:gridCol w="2709333">
                  <a:extLst>
                    <a:ext uri="{9D8B030D-6E8A-4147-A177-3AD203B41FA5}">
                      <a16:colId xmlns:a16="http://schemas.microsoft.com/office/drawing/2014/main" val="4215811984"/>
                    </a:ext>
                  </a:extLst>
                </a:gridCol>
                <a:gridCol w="2709333">
                  <a:extLst>
                    <a:ext uri="{9D8B030D-6E8A-4147-A177-3AD203B41FA5}">
                      <a16:colId xmlns:a16="http://schemas.microsoft.com/office/drawing/2014/main" val="260192238"/>
                    </a:ext>
                  </a:extLst>
                </a:gridCol>
              </a:tblGrid>
              <a:tr h="370840">
                <a:tc>
                  <a:txBody>
                    <a:bodyPr/>
                    <a:lstStyle/>
                    <a:p>
                      <a:r>
                        <a:rPr lang="en-US" dirty="0"/>
                        <a:t>ATTRIBUTE</a:t>
                      </a:r>
                      <a:endParaRPr lang="en-IN" dirty="0"/>
                    </a:p>
                  </a:txBody>
                  <a:tcPr/>
                </a:tc>
                <a:tc>
                  <a:txBody>
                    <a:bodyPr/>
                    <a:lstStyle/>
                    <a:p>
                      <a:r>
                        <a:rPr lang="en-US" dirty="0"/>
                        <a:t>DATATYPE</a:t>
                      </a:r>
                      <a:endParaRPr lang="en-IN" dirty="0"/>
                    </a:p>
                  </a:txBody>
                  <a:tcPr/>
                </a:tc>
                <a:tc>
                  <a:txBody>
                    <a:bodyPr/>
                    <a:lstStyle/>
                    <a:p>
                      <a:r>
                        <a:rPr lang="en-US" dirty="0"/>
                        <a:t>CONSTRAINT</a:t>
                      </a:r>
                      <a:endParaRPr lang="en-IN" dirty="0"/>
                    </a:p>
                  </a:txBody>
                  <a:tcPr/>
                </a:tc>
                <a:extLst>
                  <a:ext uri="{0D108BD9-81ED-4DB2-BD59-A6C34878D82A}">
                    <a16:rowId xmlns:a16="http://schemas.microsoft.com/office/drawing/2014/main" val="406568666"/>
                  </a:ext>
                </a:extLst>
              </a:tr>
              <a:tr h="370840">
                <a:tc>
                  <a:txBody>
                    <a:bodyPr/>
                    <a:lstStyle/>
                    <a:p>
                      <a:r>
                        <a:rPr lang="en-US" dirty="0" err="1"/>
                        <a:t>Track_id</a:t>
                      </a:r>
                      <a:endParaRPr lang="en-IN" dirty="0"/>
                    </a:p>
                  </a:txBody>
                  <a:tcPr/>
                </a:tc>
                <a:tc>
                  <a:txBody>
                    <a:bodyPr/>
                    <a:lstStyle/>
                    <a:p>
                      <a:r>
                        <a:rPr lang="en-US" dirty="0"/>
                        <a:t>VARCHAR(5)</a:t>
                      </a:r>
                      <a:endParaRPr lang="en-IN" dirty="0"/>
                    </a:p>
                  </a:txBody>
                  <a:tcPr/>
                </a:tc>
                <a:tc>
                  <a:txBody>
                    <a:bodyPr/>
                    <a:lstStyle/>
                    <a:p>
                      <a:r>
                        <a:rPr lang="en-US" dirty="0"/>
                        <a:t>Primary Key</a:t>
                      </a:r>
                      <a:endParaRPr lang="en-IN" dirty="0"/>
                    </a:p>
                  </a:txBody>
                  <a:tcPr/>
                </a:tc>
                <a:extLst>
                  <a:ext uri="{0D108BD9-81ED-4DB2-BD59-A6C34878D82A}">
                    <a16:rowId xmlns:a16="http://schemas.microsoft.com/office/drawing/2014/main" val="1833857325"/>
                  </a:ext>
                </a:extLst>
              </a:tr>
              <a:tr h="370840">
                <a:tc>
                  <a:txBody>
                    <a:bodyPr/>
                    <a:lstStyle/>
                    <a:p>
                      <a:r>
                        <a:rPr lang="en-US" dirty="0" err="1"/>
                        <a:t>Track_name</a:t>
                      </a:r>
                      <a:endParaRPr lang="en-IN" dirty="0"/>
                    </a:p>
                  </a:txBody>
                  <a:tcPr/>
                </a:tc>
                <a:tc>
                  <a:txBody>
                    <a:bodyPr/>
                    <a:lstStyle/>
                    <a:p>
                      <a:r>
                        <a:rPr lang="en-US" dirty="0"/>
                        <a:t>VARCHAR(50)</a:t>
                      </a:r>
                      <a:endParaRPr lang="en-IN" dirty="0"/>
                    </a:p>
                  </a:txBody>
                  <a:tcPr/>
                </a:tc>
                <a:tc>
                  <a:txBody>
                    <a:bodyPr/>
                    <a:lstStyle/>
                    <a:p>
                      <a:r>
                        <a:rPr lang="en-US" dirty="0"/>
                        <a:t>NOT NULL</a:t>
                      </a:r>
                      <a:endParaRPr lang="en-IN" dirty="0"/>
                    </a:p>
                  </a:txBody>
                  <a:tcPr/>
                </a:tc>
                <a:extLst>
                  <a:ext uri="{0D108BD9-81ED-4DB2-BD59-A6C34878D82A}">
                    <a16:rowId xmlns:a16="http://schemas.microsoft.com/office/drawing/2014/main" val="2324947478"/>
                  </a:ext>
                </a:extLst>
              </a:tr>
              <a:tr h="370840">
                <a:tc>
                  <a:txBody>
                    <a:bodyPr/>
                    <a:lstStyle/>
                    <a:p>
                      <a:r>
                        <a:rPr lang="en-US" dirty="0"/>
                        <a:t>Lyrics</a:t>
                      </a:r>
                      <a:endParaRPr lang="en-IN" dirty="0"/>
                    </a:p>
                  </a:txBody>
                  <a:tcPr/>
                </a:tc>
                <a:tc>
                  <a:txBody>
                    <a:bodyPr/>
                    <a:lstStyle/>
                    <a:p>
                      <a:r>
                        <a:rPr lang="en-US" dirty="0"/>
                        <a:t>BLOB</a:t>
                      </a:r>
                      <a:endParaRPr lang="en-IN" dirty="0"/>
                    </a:p>
                  </a:txBody>
                  <a:tcPr/>
                </a:tc>
                <a:tc>
                  <a:txBody>
                    <a:bodyPr/>
                    <a:lstStyle/>
                    <a:p>
                      <a:endParaRPr lang="en-IN" dirty="0"/>
                    </a:p>
                  </a:txBody>
                  <a:tcPr/>
                </a:tc>
                <a:extLst>
                  <a:ext uri="{0D108BD9-81ED-4DB2-BD59-A6C34878D82A}">
                    <a16:rowId xmlns:a16="http://schemas.microsoft.com/office/drawing/2014/main" val="3869784092"/>
                  </a:ext>
                </a:extLst>
              </a:tr>
              <a:tr h="370840">
                <a:tc>
                  <a:txBody>
                    <a:bodyPr/>
                    <a:lstStyle/>
                    <a:p>
                      <a:r>
                        <a:rPr lang="en-US" dirty="0" err="1"/>
                        <a:t>Download_link</a:t>
                      </a:r>
                      <a:endParaRPr lang="en-IN" dirty="0"/>
                    </a:p>
                  </a:txBody>
                  <a:tcPr/>
                </a:tc>
                <a:tc>
                  <a:txBody>
                    <a:bodyPr/>
                    <a:lstStyle/>
                    <a:p>
                      <a:r>
                        <a:rPr lang="en-US" dirty="0"/>
                        <a:t>BLOB</a:t>
                      </a:r>
                      <a:endParaRPr lang="en-IN" dirty="0"/>
                    </a:p>
                  </a:txBody>
                  <a:tcPr/>
                </a:tc>
                <a:tc>
                  <a:txBody>
                    <a:bodyPr/>
                    <a:lstStyle/>
                    <a:p>
                      <a:endParaRPr lang="en-IN" dirty="0"/>
                    </a:p>
                  </a:txBody>
                  <a:tcPr/>
                </a:tc>
                <a:extLst>
                  <a:ext uri="{0D108BD9-81ED-4DB2-BD59-A6C34878D82A}">
                    <a16:rowId xmlns:a16="http://schemas.microsoft.com/office/drawing/2014/main" val="1503401510"/>
                  </a:ext>
                </a:extLst>
              </a:tr>
            </a:tbl>
          </a:graphicData>
        </a:graphic>
      </p:graphicFrame>
      <p:graphicFrame>
        <p:nvGraphicFramePr>
          <p:cNvPr id="7" name="Table 4">
            <a:extLst>
              <a:ext uri="{FF2B5EF4-FFF2-40B4-BE49-F238E27FC236}">
                <a16:creationId xmlns:a16="http://schemas.microsoft.com/office/drawing/2014/main" id="{C8F96AEC-C69A-4EDB-9512-32CB96900AC3}"/>
              </a:ext>
            </a:extLst>
          </p:cNvPr>
          <p:cNvGraphicFramePr>
            <a:graphicFrameLocks noGrp="1"/>
          </p:cNvGraphicFramePr>
          <p:nvPr>
            <p:extLst>
              <p:ext uri="{D42A27DB-BD31-4B8C-83A1-F6EECF244321}">
                <p14:modId xmlns:p14="http://schemas.microsoft.com/office/powerpoint/2010/main" val="1649272641"/>
              </p:ext>
            </p:extLst>
          </p:nvPr>
        </p:nvGraphicFramePr>
        <p:xfrm>
          <a:off x="2336800" y="4260873"/>
          <a:ext cx="8127999" cy="1376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75961716"/>
                    </a:ext>
                  </a:extLst>
                </a:gridCol>
                <a:gridCol w="2709333">
                  <a:extLst>
                    <a:ext uri="{9D8B030D-6E8A-4147-A177-3AD203B41FA5}">
                      <a16:colId xmlns:a16="http://schemas.microsoft.com/office/drawing/2014/main" val="4215811984"/>
                    </a:ext>
                  </a:extLst>
                </a:gridCol>
                <a:gridCol w="2709333">
                  <a:extLst>
                    <a:ext uri="{9D8B030D-6E8A-4147-A177-3AD203B41FA5}">
                      <a16:colId xmlns:a16="http://schemas.microsoft.com/office/drawing/2014/main" val="260192238"/>
                    </a:ext>
                  </a:extLst>
                </a:gridCol>
              </a:tblGrid>
              <a:tr h="0">
                <a:tc>
                  <a:txBody>
                    <a:bodyPr/>
                    <a:lstStyle/>
                    <a:p>
                      <a:r>
                        <a:rPr lang="en-US" dirty="0"/>
                        <a:t>ATTRIBUTE</a:t>
                      </a:r>
                      <a:endParaRPr lang="en-IN" dirty="0"/>
                    </a:p>
                  </a:txBody>
                  <a:tcPr/>
                </a:tc>
                <a:tc>
                  <a:txBody>
                    <a:bodyPr/>
                    <a:lstStyle/>
                    <a:p>
                      <a:r>
                        <a:rPr lang="en-US" dirty="0"/>
                        <a:t>DATATYPE</a:t>
                      </a:r>
                      <a:endParaRPr lang="en-IN" dirty="0"/>
                    </a:p>
                  </a:txBody>
                  <a:tcPr/>
                </a:tc>
                <a:tc>
                  <a:txBody>
                    <a:bodyPr/>
                    <a:lstStyle/>
                    <a:p>
                      <a:r>
                        <a:rPr lang="en-US" dirty="0"/>
                        <a:t>CONSTRAINT</a:t>
                      </a:r>
                      <a:endParaRPr lang="en-IN" dirty="0"/>
                    </a:p>
                  </a:txBody>
                  <a:tcPr/>
                </a:tc>
                <a:extLst>
                  <a:ext uri="{0D108BD9-81ED-4DB2-BD59-A6C34878D82A}">
                    <a16:rowId xmlns:a16="http://schemas.microsoft.com/office/drawing/2014/main" val="406568666"/>
                  </a:ext>
                </a:extLst>
              </a:tr>
              <a:tr h="370840">
                <a:tc>
                  <a:txBody>
                    <a:bodyPr/>
                    <a:lstStyle/>
                    <a:p>
                      <a:r>
                        <a:rPr lang="en-US" dirty="0" err="1"/>
                        <a:t>Track_id</a:t>
                      </a:r>
                      <a:endParaRPr lang="en-IN" dirty="0"/>
                    </a:p>
                  </a:txBody>
                  <a:tcPr/>
                </a:tc>
                <a:tc>
                  <a:txBody>
                    <a:bodyPr/>
                    <a:lstStyle/>
                    <a:p>
                      <a:r>
                        <a:rPr lang="en-US" dirty="0"/>
                        <a:t>VARCHAR(5)</a:t>
                      </a:r>
                      <a:endParaRPr lang="en-IN" dirty="0"/>
                    </a:p>
                  </a:txBody>
                  <a:tcPr/>
                </a:tc>
                <a:tc>
                  <a:txBody>
                    <a:bodyPr/>
                    <a:lstStyle/>
                    <a:p>
                      <a:r>
                        <a:rPr lang="en-US" dirty="0"/>
                        <a:t>PRIMARY KEY/ FOREIGN KEY</a:t>
                      </a:r>
                      <a:endParaRPr lang="en-IN" dirty="0"/>
                    </a:p>
                  </a:txBody>
                  <a:tcPr/>
                </a:tc>
                <a:extLst>
                  <a:ext uri="{0D108BD9-81ED-4DB2-BD59-A6C34878D82A}">
                    <a16:rowId xmlns:a16="http://schemas.microsoft.com/office/drawing/2014/main" val="1833857325"/>
                  </a:ext>
                </a:extLst>
              </a:tr>
              <a:tr h="370840">
                <a:tc>
                  <a:txBody>
                    <a:bodyPr/>
                    <a:lstStyle/>
                    <a:p>
                      <a:r>
                        <a:rPr lang="en-US" dirty="0" err="1"/>
                        <a:t>Album_id</a:t>
                      </a:r>
                      <a:endParaRPr lang="en-IN" dirty="0"/>
                    </a:p>
                  </a:txBody>
                  <a:tcPr/>
                </a:tc>
                <a:tc>
                  <a:txBody>
                    <a:bodyPr/>
                    <a:lstStyle/>
                    <a:p>
                      <a:r>
                        <a:rPr lang="en-US" dirty="0"/>
                        <a:t>VARCHAR(5)</a:t>
                      </a:r>
                      <a:endParaRPr lang="en-IN" dirty="0"/>
                    </a:p>
                  </a:txBody>
                  <a:tcPr/>
                </a:tc>
                <a:tc>
                  <a:txBody>
                    <a:bodyPr/>
                    <a:lstStyle/>
                    <a:p>
                      <a:r>
                        <a:rPr lang="en-US" dirty="0"/>
                        <a:t>NOT NULL/ FOREIGN KEY</a:t>
                      </a:r>
                      <a:endParaRPr lang="en-IN" dirty="0"/>
                    </a:p>
                  </a:txBody>
                  <a:tcPr/>
                </a:tc>
                <a:extLst>
                  <a:ext uri="{0D108BD9-81ED-4DB2-BD59-A6C34878D82A}">
                    <a16:rowId xmlns:a16="http://schemas.microsoft.com/office/drawing/2014/main" val="2324947478"/>
                  </a:ext>
                </a:extLst>
              </a:tr>
            </a:tbl>
          </a:graphicData>
        </a:graphic>
      </p:graphicFrame>
    </p:spTree>
    <p:extLst>
      <p:ext uri="{BB962C8B-B14F-4D97-AF65-F5344CB8AC3E}">
        <p14:creationId xmlns:p14="http://schemas.microsoft.com/office/powerpoint/2010/main" val="1495231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3FEC-9623-478F-A699-B62309323828}"/>
              </a:ext>
            </a:extLst>
          </p:cNvPr>
          <p:cNvSpPr>
            <a:spLocks noGrp="1"/>
          </p:cNvSpPr>
          <p:nvPr>
            <p:ph type="title"/>
          </p:nvPr>
        </p:nvSpPr>
        <p:spPr>
          <a:xfrm>
            <a:off x="838200" y="365126"/>
            <a:ext cx="10515600" cy="315912"/>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3B234433-078A-4B24-B1FE-6002533BABC3}"/>
              </a:ext>
            </a:extLst>
          </p:cNvPr>
          <p:cNvSpPr>
            <a:spLocks noGrp="1"/>
          </p:cNvSpPr>
          <p:nvPr>
            <p:ph idx="1"/>
          </p:nvPr>
        </p:nvSpPr>
        <p:spPr>
          <a:xfrm>
            <a:off x="838200" y="681038"/>
            <a:ext cx="10515600" cy="5495925"/>
          </a:xfrm>
        </p:spPr>
        <p:txBody>
          <a:bodyPr/>
          <a:lstStyle/>
          <a:p>
            <a:r>
              <a:rPr lang="en-US" dirty="0"/>
              <a:t>PLATFORM</a:t>
            </a:r>
          </a:p>
          <a:p>
            <a:endParaRPr lang="en-US" dirty="0"/>
          </a:p>
          <a:p>
            <a:endParaRPr lang="en-US" dirty="0"/>
          </a:p>
          <a:p>
            <a:endParaRPr lang="en-US" dirty="0"/>
          </a:p>
          <a:p>
            <a:endParaRPr lang="en-US" dirty="0"/>
          </a:p>
          <a:p>
            <a:r>
              <a:rPr lang="en-US" dirty="0"/>
              <a:t>GENRE</a:t>
            </a:r>
          </a:p>
          <a:p>
            <a:pPr marL="0" indent="0">
              <a:buNone/>
            </a:pPr>
            <a:endParaRPr lang="en-IN" dirty="0"/>
          </a:p>
        </p:txBody>
      </p:sp>
      <p:graphicFrame>
        <p:nvGraphicFramePr>
          <p:cNvPr id="5" name="Table 4">
            <a:extLst>
              <a:ext uri="{FF2B5EF4-FFF2-40B4-BE49-F238E27FC236}">
                <a16:creationId xmlns:a16="http://schemas.microsoft.com/office/drawing/2014/main" id="{A56D3997-7379-4706-972B-56BF141481C9}"/>
              </a:ext>
            </a:extLst>
          </p:cNvPr>
          <p:cNvGraphicFramePr>
            <a:graphicFrameLocks noGrp="1"/>
          </p:cNvGraphicFramePr>
          <p:nvPr>
            <p:extLst>
              <p:ext uri="{D42A27DB-BD31-4B8C-83A1-F6EECF244321}">
                <p14:modId xmlns:p14="http://schemas.microsoft.com/office/powerpoint/2010/main" val="1531167486"/>
              </p:ext>
            </p:extLst>
          </p:nvPr>
        </p:nvGraphicFramePr>
        <p:xfrm>
          <a:off x="2032000" y="1489687"/>
          <a:ext cx="8127999" cy="11074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75961716"/>
                    </a:ext>
                  </a:extLst>
                </a:gridCol>
                <a:gridCol w="2709333">
                  <a:extLst>
                    <a:ext uri="{9D8B030D-6E8A-4147-A177-3AD203B41FA5}">
                      <a16:colId xmlns:a16="http://schemas.microsoft.com/office/drawing/2014/main" val="4215811984"/>
                    </a:ext>
                  </a:extLst>
                </a:gridCol>
                <a:gridCol w="2709333">
                  <a:extLst>
                    <a:ext uri="{9D8B030D-6E8A-4147-A177-3AD203B41FA5}">
                      <a16:colId xmlns:a16="http://schemas.microsoft.com/office/drawing/2014/main" val="260192238"/>
                    </a:ext>
                  </a:extLst>
                </a:gridCol>
              </a:tblGrid>
              <a:tr h="370840">
                <a:tc>
                  <a:txBody>
                    <a:bodyPr/>
                    <a:lstStyle/>
                    <a:p>
                      <a:r>
                        <a:rPr lang="en-US" dirty="0"/>
                        <a:t>ATTRIBUTE</a:t>
                      </a:r>
                      <a:endParaRPr lang="en-IN" dirty="0"/>
                    </a:p>
                  </a:txBody>
                  <a:tcPr/>
                </a:tc>
                <a:tc>
                  <a:txBody>
                    <a:bodyPr/>
                    <a:lstStyle/>
                    <a:p>
                      <a:r>
                        <a:rPr lang="en-US" dirty="0"/>
                        <a:t>DATATYPE</a:t>
                      </a:r>
                      <a:endParaRPr lang="en-IN" dirty="0"/>
                    </a:p>
                  </a:txBody>
                  <a:tcPr/>
                </a:tc>
                <a:tc>
                  <a:txBody>
                    <a:bodyPr/>
                    <a:lstStyle/>
                    <a:p>
                      <a:r>
                        <a:rPr lang="en-US" dirty="0"/>
                        <a:t>CONSTRAINT</a:t>
                      </a:r>
                      <a:endParaRPr lang="en-IN" dirty="0"/>
                    </a:p>
                  </a:txBody>
                  <a:tcPr/>
                </a:tc>
                <a:extLst>
                  <a:ext uri="{0D108BD9-81ED-4DB2-BD59-A6C34878D82A}">
                    <a16:rowId xmlns:a16="http://schemas.microsoft.com/office/drawing/2014/main" val="406568666"/>
                  </a:ext>
                </a:extLst>
              </a:tr>
              <a:tr h="370840">
                <a:tc>
                  <a:txBody>
                    <a:bodyPr/>
                    <a:lstStyle/>
                    <a:p>
                      <a:r>
                        <a:rPr lang="en-US" dirty="0" err="1"/>
                        <a:t>Track_id</a:t>
                      </a:r>
                      <a:endParaRPr lang="en-IN" dirty="0"/>
                    </a:p>
                  </a:txBody>
                  <a:tcPr/>
                </a:tc>
                <a:tc>
                  <a:txBody>
                    <a:bodyPr/>
                    <a:lstStyle/>
                    <a:p>
                      <a:r>
                        <a:rPr lang="en-US" dirty="0"/>
                        <a:t>VARCHAR(5)</a:t>
                      </a:r>
                      <a:endParaRPr lang="en-IN" dirty="0"/>
                    </a:p>
                  </a:txBody>
                  <a:tcPr/>
                </a:tc>
                <a:tc>
                  <a:txBody>
                    <a:bodyPr/>
                    <a:lstStyle/>
                    <a:p>
                      <a:r>
                        <a:rPr lang="en-US" dirty="0"/>
                        <a:t>NOT NULL/ FOREIGN KEY</a:t>
                      </a:r>
                      <a:endParaRPr lang="en-IN" dirty="0"/>
                    </a:p>
                  </a:txBody>
                  <a:tcPr/>
                </a:tc>
                <a:extLst>
                  <a:ext uri="{0D108BD9-81ED-4DB2-BD59-A6C34878D82A}">
                    <a16:rowId xmlns:a16="http://schemas.microsoft.com/office/drawing/2014/main" val="1833857325"/>
                  </a:ext>
                </a:extLst>
              </a:tr>
              <a:tr h="239117">
                <a:tc>
                  <a:txBody>
                    <a:bodyPr/>
                    <a:lstStyle/>
                    <a:p>
                      <a:r>
                        <a:rPr lang="en-US" dirty="0"/>
                        <a:t>Platform</a:t>
                      </a:r>
                      <a:endParaRPr lang="en-IN" dirty="0"/>
                    </a:p>
                  </a:txBody>
                  <a:tcPr/>
                </a:tc>
                <a:tc>
                  <a:txBody>
                    <a:bodyPr/>
                    <a:lstStyle/>
                    <a:p>
                      <a:r>
                        <a:rPr lang="en-US" dirty="0"/>
                        <a:t>VARCHAR(50)</a:t>
                      </a:r>
                      <a:endParaRPr lang="en-IN" dirty="0"/>
                    </a:p>
                  </a:txBody>
                  <a:tcPr/>
                </a:tc>
                <a:tc>
                  <a:txBody>
                    <a:bodyPr/>
                    <a:lstStyle/>
                    <a:p>
                      <a:r>
                        <a:rPr lang="en-US" dirty="0"/>
                        <a:t>NOT NULL</a:t>
                      </a:r>
                      <a:endParaRPr lang="en-IN" dirty="0"/>
                    </a:p>
                  </a:txBody>
                  <a:tcPr/>
                </a:tc>
                <a:extLst>
                  <a:ext uri="{0D108BD9-81ED-4DB2-BD59-A6C34878D82A}">
                    <a16:rowId xmlns:a16="http://schemas.microsoft.com/office/drawing/2014/main" val="2324947478"/>
                  </a:ext>
                </a:extLst>
              </a:tr>
            </a:tbl>
          </a:graphicData>
        </a:graphic>
      </p:graphicFrame>
      <p:graphicFrame>
        <p:nvGraphicFramePr>
          <p:cNvPr id="9" name="Table 8">
            <a:extLst>
              <a:ext uri="{FF2B5EF4-FFF2-40B4-BE49-F238E27FC236}">
                <a16:creationId xmlns:a16="http://schemas.microsoft.com/office/drawing/2014/main" id="{DD40F9FC-82FC-4C65-853E-3911E9B6D66E}"/>
              </a:ext>
            </a:extLst>
          </p:cNvPr>
          <p:cNvGraphicFramePr>
            <a:graphicFrameLocks noGrp="1"/>
          </p:cNvGraphicFramePr>
          <p:nvPr>
            <p:extLst>
              <p:ext uri="{D42A27DB-BD31-4B8C-83A1-F6EECF244321}">
                <p14:modId xmlns:p14="http://schemas.microsoft.com/office/powerpoint/2010/main" val="1815560999"/>
              </p:ext>
            </p:extLst>
          </p:nvPr>
        </p:nvGraphicFramePr>
        <p:xfrm>
          <a:off x="2235200" y="3958567"/>
          <a:ext cx="8127999" cy="1102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75961716"/>
                    </a:ext>
                  </a:extLst>
                </a:gridCol>
                <a:gridCol w="2709333">
                  <a:extLst>
                    <a:ext uri="{9D8B030D-6E8A-4147-A177-3AD203B41FA5}">
                      <a16:colId xmlns:a16="http://schemas.microsoft.com/office/drawing/2014/main" val="4215811984"/>
                    </a:ext>
                  </a:extLst>
                </a:gridCol>
                <a:gridCol w="2709333">
                  <a:extLst>
                    <a:ext uri="{9D8B030D-6E8A-4147-A177-3AD203B41FA5}">
                      <a16:colId xmlns:a16="http://schemas.microsoft.com/office/drawing/2014/main" val="260192238"/>
                    </a:ext>
                  </a:extLst>
                </a:gridCol>
              </a:tblGrid>
              <a:tr h="0">
                <a:tc>
                  <a:txBody>
                    <a:bodyPr/>
                    <a:lstStyle/>
                    <a:p>
                      <a:r>
                        <a:rPr lang="en-US" dirty="0"/>
                        <a:t>ATTRIBUTE</a:t>
                      </a:r>
                      <a:endParaRPr lang="en-IN" dirty="0"/>
                    </a:p>
                  </a:txBody>
                  <a:tcPr/>
                </a:tc>
                <a:tc>
                  <a:txBody>
                    <a:bodyPr/>
                    <a:lstStyle/>
                    <a:p>
                      <a:r>
                        <a:rPr lang="en-US" dirty="0"/>
                        <a:t>DATATYPE</a:t>
                      </a:r>
                      <a:endParaRPr lang="en-IN" dirty="0"/>
                    </a:p>
                  </a:txBody>
                  <a:tcPr/>
                </a:tc>
                <a:tc>
                  <a:txBody>
                    <a:bodyPr/>
                    <a:lstStyle/>
                    <a:p>
                      <a:r>
                        <a:rPr lang="en-US" dirty="0"/>
                        <a:t>CONSTRAINT</a:t>
                      </a:r>
                      <a:endParaRPr lang="en-IN" dirty="0"/>
                    </a:p>
                  </a:txBody>
                  <a:tcPr/>
                </a:tc>
                <a:extLst>
                  <a:ext uri="{0D108BD9-81ED-4DB2-BD59-A6C34878D82A}">
                    <a16:rowId xmlns:a16="http://schemas.microsoft.com/office/drawing/2014/main" val="406568666"/>
                  </a:ext>
                </a:extLst>
              </a:tr>
              <a:tr h="370840">
                <a:tc>
                  <a:txBody>
                    <a:bodyPr/>
                    <a:lstStyle/>
                    <a:p>
                      <a:r>
                        <a:rPr lang="en-US" dirty="0" err="1"/>
                        <a:t>Genre_id</a:t>
                      </a:r>
                      <a:endParaRPr lang="en-IN" dirty="0"/>
                    </a:p>
                  </a:txBody>
                  <a:tcPr/>
                </a:tc>
                <a:tc>
                  <a:txBody>
                    <a:bodyPr/>
                    <a:lstStyle/>
                    <a:p>
                      <a:r>
                        <a:rPr lang="en-US" dirty="0"/>
                        <a:t>VARCHAR(5)</a:t>
                      </a:r>
                      <a:endParaRPr lang="en-IN" dirty="0"/>
                    </a:p>
                  </a:txBody>
                  <a:tcPr/>
                </a:tc>
                <a:tc>
                  <a:txBody>
                    <a:bodyPr/>
                    <a:lstStyle/>
                    <a:p>
                      <a:r>
                        <a:rPr lang="en-US" dirty="0"/>
                        <a:t>PRIMARY KEY</a:t>
                      </a:r>
                      <a:endParaRPr lang="en-IN" dirty="0"/>
                    </a:p>
                  </a:txBody>
                  <a:tcPr/>
                </a:tc>
                <a:extLst>
                  <a:ext uri="{0D108BD9-81ED-4DB2-BD59-A6C34878D82A}">
                    <a16:rowId xmlns:a16="http://schemas.microsoft.com/office/drawing/2014/main" val="1833857325"/>
                  </a:ext>
                </a:extLst>
              </a:tr>
              <a:tr h="239117">
                <a:tc>
                  <a:txBody>
                    <a:bodyPr/>
                    <a:lstStyle/>
                    <a:p>
                      <a:r>
                        <a:rPr lang="en-US" dirty="0" err="1"/>
                        <a:t>Genre_name</a:t>
                      </a:r>
                      <a:endParaRPr lang="en-IN" dirty="0"/>
                    </a:p>
                  </a:txBody>
                  <a:tcPr/>
                </a:tc>
                <a:tc>
                  <a:txBody>
                    <a:bodyPr/>
                    <a:lstStyle/>
                    <a:p>
                      <a:r>
                        <a:rPr lang="en-US" dirty="0"/>
                        <a:t>VARCHAR(50)</a:t>
                      </a:r>
                      <a:endParaRPr lang="en-IN" dirty="0"/>
                    </a:p>
                  </a:txBody>
                  <a:tcPr/>
                </a:tc>
                <a:tc>
                  <a:txBody>
                    <a:bodyPr/>
                    <a:lstStyle/>
                    <a:p>
                      <a:r>
                        <a:rPr lang="en-US" dirty="0"/>
                        <a:t>NOT NULL</a:t>
                      </a:r>
                      <a:endParaRPr lang="en-IN" dirty="0"/>
                    </a:p>
                  </a:txBody>
                  <a:tcPr/>
                </a:tc>
                <a:extLst>
                  <a:ext uri="{0D108BD9-81ED-4DB2-BD59-A6C34878D82A}">
                    <a16:rowId xmlns:a16="http://schemas.microsoft.com/office/drawing/2014/main" val="2324947478"/>
                  </a:ext>
                </a:extLst>
              </a:tr>
            </a:tbl>
          </a:graphicData>
        </a:graphic>
      </p:graphicFrame>
    </p:spTree>
    <p:extLst>
      <p:ext uri="{BB962C8B-B14F-4D97-AF65-F5344CB8AC3E}">
        <p14:creationId xmlns:p14="http://schemas.microsoft.com/office/powerpoint/2010/main" val="4237957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86388-D43C-4493-B43A-744C773EF981}"/>
              </a:ext>
            </a:extLst>
          </p:cNvPr>
          <p:cNvSpPr>
            <a:spLocks noGrp="1"/>
          </p:cNvSpPr>
          <p:nvPr>
            <p:ph type="title"/>
          </p:nvPr>
        </p:nvSpPr>
        <p:spPr>
          <a:xfrm flipV="1">
            <a:off x="838200" y="254000"/>
            <a:ext cx="10515600" cy="111125"/>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D56EC853-FB3F-4D64-A5A6-F4F4F9F8A27E}"/>
              </a:ext>
            </a:extLst>
          </p:cNvPr>
          <p:cNvSpPr>
            <a:spLocks noGrp="1"/>
          </p:cNvSpPr>
          <p:nvPr>
            <p:ph idx="1"/>
          </p:nvPr>
        </p:nvSpPr>
        <p:spPr>
          <a:xfrm>
            <a:off x="838200" y="254000"/>
            <a:ext cx="10515600" cy="5922963"/>
          </a:xfrm>
        </p:spPr>
        <p:txBody>
          <a:bodyPr/>
          <a:lstStyle/>
          <a:p>
            <a:r>
              <a:rPr lang="en-US" dirty="0"/>
              <a:t>GENRE2</a:t>
            </a:r>
          </a:p>
          <a:p>
            <a:endParaRPr lang="en-US" dirty="0"/>
          </a:p>
          <a:p>
            <a:endParaRPr lang="en-US" dirty="0"/>
          </a:p>
          <a:p>
            <a:endParaRPr lang="en-US" dirty="0"/>
          </a:p>
          <a:p>
            <a:endParaRPr lang="en-US" dirty="0"/>
          </a:p>
          <a:p>
            <a:endParaRPr lang="en-US" dirty="0"/>
          </a:p>
          <a:p>
            <a:r>
              <a:rPr lang="en-US" dirty="0"/>
              <a:t>GENRE3 is same as TRACK2</a:t>
            </a:r>
          </a:p>
          <a:p>
            <a:r>
              <a:rPr lang="en-US" dirty="0"/>
              <a:t>GENRE4 is same as SINGER2</a:t>
            </a:r>
          </a:p>
          <a:p>
            <a:r>
              <a:rPr lang="en-US" dirty="0"/>
              <a:t>SINGS_IN</a:t>
            </a:r>
          </a:p>
          <a:p>
            <a:pPr marL="0" indent="0">
              <a:buNone/>
            </a:pPr>
            <a:endParaRPr lang="en-IN" dirty="0"/>
          </a:p>
        </p:txBody>
      </p:sp>
      <p:graphicFrame>
        <p:nvGraphicFramePr>
          <p:cNvPr id="7" name="Table 6">
            <a:extLst>
              <a:ext uri="{FF2B5EF4-FFF2-40B4-BE49-F238E27FC236}">
                <a16:creationId xmlns:a16="http://schemas.microsoft.com/office/drawing/2014/main" id="{47411C86-84D1-4616-B233-BD6696B65B25}"/>
              </a:ext>
            </a:extLst>
          </p:cNvPr>
          <p:cNvGraphicFramePr>
            <a:graphicFrameLocks noGrp="1"/>
          </p:cNvGraphicFramePr>
          <p:nvPr>
            <p:extLst>
              <p:ext uri="{D42A27DB-BD31-4B8C-83A1-F6EECF244321}">
                <p14:modId xmlns:p14="http://schemas.microsoft.com/office/powerpoint/2010/main" val="506135018"/>
              </p:ext>
            </p:extLst>
          </p:nvPr>
        </p:nvGraphicFramePr>
        <p:xfrm>
          <a:off x="2032000" y="1489687"/>
          <a:ext cx="8127999" cy="11074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75961716"/>
                    </a:ext>
                  </a:extLst>
                </a:gridCol>
                <a:gridCol w="2709333">
                  <a:extLst>
                    <a:ext uri="{9D8B030D-6E8A-4147-A177-3AD203B41FA5}">
                      <a16:colId xmlns:a16="http://schemas.microsoft.com/office/drawing/2014/main" val="4215811984"/>
                    </a:ext>
                  </a:extLst>
                </a:gridCol>
                <a:gridCol w="2709333">
                  <a:extLst>
                    <a:ext uri="{9D8B030D-6E8A-4147-A177-3AD203B41FA5}">
                      <a16:colId xmlns:a16="http://schemas.microsoft.com/office/drawing/2014/main" val="260192238"/>
                    </a:ext>
                  </a:extLst>
                </a:gridCol>
              </a:tblGrid>
              <a:tr h="370840">
                <a:tc>
                  <a:txBody>
                    <a:bodyPr/>
                    <a:lstStyle/>
                    <a:p>
                      <a:r>
                        <a:rPr lang="en-US" dirty="0"/>
                        <a:t>ATTRIBUTE</a:t>
                      </a:r>
                      <a:endParaRPr lang="en-IN" dirty="0"/>
                    </a:p>
                  </a:txBody>
                  <a:tcPr/>
                </a:tc>
                <a:tc>
                  <a:txBody>
                    <a:bodyPr/>
                    <a:lstStyle/>
                    <a:p>
                      <a:r>
                        <a:rPr lang="en-US" dirty="0"/>
                        <a:t>DATATYPE</a:t>
                      </a:r>
                      <a:endParaRPr lang="en-IN" dirty="0"/>
                    </a:p>
                  </a:txBody>
                  <a:tcPr/>
                </a:tc>
                <a:tc>
                  <a:txBody>
                    <a:bodyPr/>
                    <a:lstStyle/>
                    <a:p>
                      <a:r>
                        <a:rPr lang="en-US" dirty="0"/>
                        <a:t>CONSTRAINT</a:t>
                      </a:r>
                      <a:endParaRPr lang="en-IN" dirty="0"/>
                    </a:p>
                  </a:txBody>
                  <a:tcPr/>
                </a:tc>
                <a:extLst>
                  <a:ext uri="{0D108BD9-81ED-4DB2-BD59-A6C34878D82A}">
                    <a16:rowId xmlns:a16="http://schemas.microsoft.com/office/drawing/2014/main" val="406568666"/>
                  </a:ext>
                </a:extLst>
              </a:tr>
              <a:tr h="370840">
                <a:tc>
                  <a:txBody>
                    <a:bodyPr/>
                    <a:lstStyle/>
                    <a:p>
                      <a:r>
                        <a:rPr lang="en-US" dirty="0" err="1"/>
                        <a:t>Genre_id</a:t>
                      </a:r>
                      <a:endParaRPr lang="en-IN" dirty="0"/>
                    </a:p>
                  </a:txBody>
                  <a:tcPr/>
                </a:tc>
                <a:tc>
                  <a:txBody>
                    <a:bodyPr/>
                    <a:lstStyle/>
                    <a:p>
                      <a:r>
                        <a:rPr lang="en-US" dirty="0"/>
                        <a:t>VARCHAR(5)</a:t>
                      </a:r>
                      <a:endParaRPr lang="en-IN" dirty="0"/>
                    </a:p>
                  </a:txBody>
                  <a:tcPr/>
                </a:tc>
                <a:tc>
                  <a:txBody>
                    <a:bodyPr/>
                    <a:lstStyle/>
                    <a:p>
                      <a:r>
                        <a:rPr lang="en-US" dirty="0"/>
                        <a:t>NOT NULL/ FOREIGN KEY</a:t>
                      </a:r>
                      <a:endParaRPr lang="en-IN" dirty="0"/>
                    </a:p>
                  </a:txBody>
                  <a:tcPr/>
                </a:tc>
                <a:extLst>
                  <a:ext uri="{0D108BD9-81ED-4DB2-BD59-A6C34878D82A}">
                    <a16:rowId xmlns:a16="http://schemas.microsoft.com/office/drawing/2014/main" val="1833857325"/>
                  </a:ext>
                </a:extLst>
              </a:tr>
              <a:tr h="239117">
                <a:tc>
                  <a:txBody>
                    <a:bodyPr/>
                    <a:lstStyle/>
                    <a:p>
                      <a:r>
                        <a:rPr lang="en-US" dirty="0" err="1"/>
                        <a:t>Singer_id</a:t>
                      </a:r>
                      <a:endParaRPr lang="en-IN" dirty="0"/>
                    </a:p>
                  </a:txBody>
                  <a:tcPr/>
                </a:tc>
                <a:tc>
                  <a:txBody>
                    <a:bodyPr/>
                    <a:lstStyle/>
                    <a:p>
                      <a:r>
                        <a:rPr lang="en-US" dirty="0"/>
                        <a:t>VARCHAR(5)</a:t>
                      </a:r>
                      <a:endParaRPr lang="en-IN" dirty="0"/>
                    </a:p>
                  </a:txBody>
                  <a:tcPr/>
                </a:tc>
                <a:tc>
                  <a:txBody>
                    <a:bodyPr/>
                    <a:lstStyle/>
                    <a:p>
                      <a:r>
                        <a:rPr lang="en-US" dirty="0"/>
                        <a:t>NOT NULL/FOREIGN KEY</a:t>
                      </a:r>
                      <a:endParaRPr lang="en-IN" dirty="0"/>
                    </a:p>
                  </a:txBody>
                  <a:tcPr/>
                </a:tc>
                <a:extLst>
                  <a:ext uri="{0D108BD9-81ED-4DB2-BD59-A6C34878D82A}">
                    <a16:rowId xmlns:a16="http://schemas.microsoft.com/office/drawing/2014/main" val="2324947478"/>
                  </a:ext>
                </a:extLst>
              </a:tr>
            </a:tbl>
          </a:graphicData>
        </a:graphic>
      </p:graphicFrame>
      <p:graphicFrame>
        <p:nvGraphicFramePr>
          <p:cNvPr id="11" name="Table 4">
            <a:extLst>
              <a:ext uri="{FF2B5EF4-FFF2-40B4-BE49-F238E27FC236}">
                <a16:creationId xmlns:a16="http://schemas.microsoft.com/office/drawing/2014/main" id="{398A5524-E754-45EF-A746-3647718C82B0}"/>
              </a:ext>
            </a:extLst>
          </p:cNvPr>
          <p:cNvGraphicFramePr>
            <a:graphicFrameLocks noGrp="1"/>
          </p:cNvGraphicFramePr>
          <p:nvPr>
            <p:extLst>
              <p:ext uri="{D42A27DB-BD31-4B8C-83A1-F6EECF244321}">
                <p14:modId xmlns:p14="http://schemas.microsoft.com/office/powerpoint/2010/main" val="2542307740"/>
              </p:ext>
            </p:extLst>
          </p:nvPr>
        </p:nvGraphicFramePr>
        <p:xfrm>
          <a:off x="2449094" y="5064443"/>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75961716"/>
                    </a:ext>
                  </a:extLst>
                </a:gridCol>
                <a:gridCol w="2709333">
                  <a:extLst>
                    <a:ext uri="{9D8B030D-6E8A-4147-A177-3AD203B41FA5}">
                      <a16:colId xmlns:a16="http://schemas.microsoft.com/office/drawing/2014/main" val="4215811984"/>
                    </a:ext>
                  </a:extLst>
                </a:gridCol>
                <a:gridCol w="2709333">
                  <a:extLst>
                    <a:ext uri="{9D8B030D-6E8A-4147-A177-3AD203B41FA5}">
                      <a16:colId xmlns:a16="http://schemas.microsoft.com/office/drawing/2014/main" val="260192238"/>
                    </a:ext>
                  </a:extLst>
                </a:gridCol>
              </a:tblGrid>
              <a:tr h="370840">
                <a:tc>
                  <a:txBody>
                    <a:bodyPr/>
                    <a:lstStyle/>
                    <a:p>
                      <a:r>
                        <a:rPr lang="en-US" dirty="0"/>
                        <a:t>ATTRIBUTE</a:t>
                      </a:r>
                      <a:endParaRPr lang="en-IN" dirty="0"/>
                    </a:p>
                  </a:txBody>
                  <a:tcPr/>
                </a:tc>
                <a:tc>
                  <a:txBody>
                    <a:bodyPr/>
                    <a:lstStyle/>
                    <a:p>
                      <a:r>
                        <a:rPr lang="en-US" dirty="0"/>
                        <a:t>DATATYPE</a:t>
                      </a:r>
                      <a:endParaRPr lang="en-IN" dirty="0"/>
                    </a:p>
                  </a:txBody>
                  <a:tcPr/>
                </a:tc>
                <a:tc>
                  <a:txBody>
                    <a:bodyPr/>
                    <a:lstStyle/>
                    <a:p>
                      <a:r>
                        <a:rPr lang="en-US" dirty="0"/>
                        <a:t>CONSTRAINT</a:t>
                      </a:r>
                      <a:endParaRPr lang="en-IN" dirty="0"/>
                    </a:p>
                  </a:txBody>
                  <a:tcPr/>
                </a:tc>
                <a:extLst>
                  <a:ext uri="{0D108BD9-81ED-4DB2-BD59-A6C34878D82A}">
                    <a16:rowId xmlns:a16="http://schemas.microsoft.com/office/drawing/2014/main" val="406568666"/>
                  </a:ext>
                </a:extLst>
              </a:tr>
              <a:tr h="370840">
                <a:tc>
                  <a:txBody>
                    <a:bodyPr/>
                    <a:lstStyle/>
                    <a:p>
                      <a:r>
                        <a:rPr lang="en-US" dirty="0" err="1"/>
                        <a:t>Album_id</a:t>
                      </a:r>
                      <a:endParaRPr lang="en-IN" dirty="0"/>
                    </a:p>
                  </a:txBody>
                  <a:tcPr/>
                </a:tc>
                <a:tc>
                  <a:txBody>
                    <a:bodyPr/>
                    <a:lstStyle/>
                    <a:p>
                      <a:r>
                        <a:rPr lang="en-US" dirty="0"/>
                        <a:t>VARCHAR(5)</a:t>
                      </a:r>
                      <a:endParaRPr lang="en-IN" dirty="0"/>
                    </a:p>
                  </a:txBody>
                  <a:tcPr/>
                </a:tc>
                <a:tc>
                  <a:txBody>
                    <a:bodyPr/>
                    <a:lstStyle/>
                    <a:p>
                      <a:r>
                        <a:rPr lang="en-US" dirty="0"/>
                        <a:t>NOT NULL/ FOREIGN KEY</a:t>
                      </a:r>
                      <a:endParaRPr lang="en-IN" dirty="0"/>
                    </a:p>
                  </a:txBody>
                  <a:tcPr/>
                </a:tc>
                <a:extLst>
                  <a:ext uri="{0D108BD9-81ED-4DB2-BD59-A6C34878D82A}">
                    <a16:rowId xmlns:a16="http://schemas.microsoft.com/office/drawing/2014/main" val="1833857325"/>
                  </a:ext>
                </a:extLst>
              </a:tr>
              <a:tr h="370840">
                <a:tc>
                  <a:txBody>
                    <a:bodyPr/>
                    <a:lstStyle/>
                    <a:p>
                      <a:r>
                        <a:rPr lang="en-US" dirty="0" err="1"/>
                        <a:t>Singer_id</a:t>
                      </a:r>
                      <a:endParaRPr lang="en-IN" dirty="0"/>
                    </a:p>
                  </a:txBody>
                  <a:tcPr/>
                </a:tc>
                <a:tc>
                  <a:txBody>
                    <a:bodyPr/>
                    <a:lstStyle/>
                    <a:p>
                      <a:r>
                        <a:rPr lang="en-US" dirty="0"/>
                        <a:t>VARCHAR(5)</a:t>
                      </a:r>
                      <a:endParaRPr lang="en-IN" dirty="0"/>
                    </a:p>
                  </a:txBody>
                  <a:tcPr/>
                </a:tc>
                <a:tc>
                  <a:txBody>
                    <a:bodyPr/>
                    <a:lstStyle/>
                    <a:p>
                      <a:r>
                        <a:rPr lang="en-US" dirty="0"/>
                        <a:t>NOT NULL/ FOREIGN KEY</a:t>
                      </a:r>
                      <a:endParaRPr lang="en-IN" dirty="0"/>
                    </a:p>
                  </a:txBody>
                  <a:tcPr/>
                </a:tc>
                <a:extLst>
                  <a:ext uri="{0D108BD9-81ED-4DB2-BD59-A6C34878D82A}">
                    <a16:rowId xmlns:a16="http://schemas.microsoft.com/office/drawing/2014/main" val="2324947478"/>
                  </a:ext>
                </a:extLst>
              </a:tr>
            </a:tbl>
          </a:graphicData>
        </a:graphic>
      </p:graphicFrame>
    </p:spTree>
    <p:extLst>
      <p:ext uri="{BB962C8B-B14F-4D97-AF65-F5344CB8AC3E}">
        <p14:creationId xmlns:p14="http://schemas.microsoft.com/office/powerpoint/2010/main" val="3752917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689F8-D84F-4527-8864-712571EFA53F}"/>
              </a:ext>
            </a:extLst>
          </p:cNvPr>
          <p:cNvSpPr>
            <a:spLocks noGrp="1"/>
          </p:cNvSpPr>
          <p:nvPr>
            <p:ph type="title"/>
          </p:nvPr>
        </p:nvSpPr>
        <p:spPr/>
        <p:txBody>
          <a:bodyPr>
            <a:normAutofit/>
          </a:bodyPr>
          <a:lstStyle/>
          <a:p>
            <a:r>
              <a:rPr lang="en-US" sz="6600" b="1" dirty="0"/>
              <a:t>TABLE CREATION IN SQL</a:t>
            </a:r>
            <a:endParaRPr lang="en-IN" sz="6600" b="1" dirty="0"/>
          </a:p>
        </p:txBody>
      </p:sp>
      <p:sp>
        <p:nvSpPr>
          <p:cNvPr id="3" name="Content Placeholder 2">
            <a:extLst>
              <a:ext uri="{FF2B5EF4-FFF2-40B4-BE49-F238E27FC236}">
                <a16:creationId xmlns:a16="http://schemas.microsoft.com/office/drawing/2014/main" id="{61A275A6-D80F-4075-B9C9-CBCB93629FBB}"/>
              </a:ext>
            </a:extLst>
          </p:cNvPr>
          <p:cNvSpPr>
            <a:spLocks noGrp="1"/>
          </p:cNvSpPr>
          <p:nvPr>
            <p:ph idx="1"/>
          </p:nvPr>
        </p:nvSpPr>
        <p:spPr>
          <a:xfrm>
            <a:off x="838200" y="1572126"/>
            <a:ext cx="10515600" cy="4947769"/>
          </a:xfrm>
        </p:spPr>
        <p:txBody>
          <a:bodyPr/>
          <a:lstStyle/>
          <a:p>
            <a:r>
              <a:rPr lang="en-US" dirty="0"/>
              <a:t>SINGER</a:t>
            </a:r>
          </a:p>
          <a:p>
            <a:pPr marL="0" indent="0">
              <a:buNone/>
            </a:pPr>
            <a:endParaRPr lang="en-IN" dirty="0"/>
          </a:p>
        </p:txBody>
      </p:sp>
      <p:pic>
        <p:nvPicPr>
          <p:cNvPr id="5" name="Picture 4">
            <a:extLst>
              <a:ext uri="{FF2B5EF4-FFF2-40B4-BE49-F238E27FC236}">
                <a16:creationId xmlns:a16="http://schemas.microsoft.com/office/drawing/2014/main" id="{0F43C924-0126-457C-81B5-1CE066B79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163729"/>
            <a:ext cx="8758989" cy="4694271"/>
          </a:xfrm>
          <a:prstGeom prst="rect">
            <a:avLst/>
          </a:prstGeom>
        </p:spPr>
      </p:pic>
    </p:spTree>
    <p:extLst>
      <p:ext uri="{BB962C8B-B14F-4D97-AF65-F5344CB8AC3E}">
        <p14:creationId xmlns:p14="http://schemas.microsoft.com/office/powerpoint/2010/main" val="1007306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CBF2-C361-4A62-B904-41955CCA7DE2}"/>
              </a:ext>
            </a:extLst>
          </p:cNvPr>
          <p:cNvSpPr>
            <a:spLocks noGrp="1"/>
          </p:cNvSpPr>
          <p:nvPr>
            <p:ph type="title"/>
          </p:nvPr>
        </p:nvSpPr>
        <p:spPr>
          <a:xfrm>
            <a:off x="838200" y="365126"/>
            <a:ext cx="10515600" cy="315912"/>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7BC1BFB3-2060-4BE6-8A2D-1E865F5B7888}"/>
              </a:ext>
            </a:extLst>
          </p:cNvPr>
          <p:cNvSpPr>
            <a:spLocks noGrp="1"/>
          </p:cNvSpPr>
          <p:nvPr>
            <p:ph idx="1"/>
          </p:nvPr>
        </p:nvSpPr>
        <p:spPr>
          <a:xfrm>
            <a:off x="838200" y="681038"/>
            <a:ext cx="10515600" cy="5495925"/>
          </a:xfrm>
        </p:spPr>
        <p:txBody>
          <a:bodyPr/>
          <a:lstStyle/>
          <a:p>
            <a:r>
              <a:rPr lang="en-US" dirty="0"/>
              <a:t>MIDDLE_NAME</a:t>
            </a:r>
          </a:p>
          <a:p>
            <a:endParaRPr lang="en-IN" dirty="0"/>
          </a:p>
        </p:txBody>
      </p:sp>
      <p:pic>
        <p:nvPicPr>
          <p:cNvPr id="7" name="Picture 6">
            <a:extLst>
              <a:ext uri="{FF2B5EF4-FFF2-40B4-BE49-F238E27FC236}">
                <a16:creationId xmlns:a16="http://schemas.microsoft.com/office/drawing/2014/main" id="{CDA2BF16-66B9-4798-AD26-84839398BF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58" y="1214665"/>
            <a:ext cx="10166684" cy="5448707"/>
          </a:xfrm>
          <a:prstGeom prst="rect">
            <a:avLst/>
          </a:prstGeom>
        </p:spPr>
      </p:pic>
    </p:spTree>
    <p:extLst>
      <p:ext uri="{BB962C8B-B14F-4D97-AF65-F5344CB8AC3E}">
        <p14:creationId xmlns:p14="http://schemas.microsoft.com/office/powerpoint/2010/main" val="2262460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2B92F-553C-4859-ADF9-DB7C297501CF}"/>
              </a:ext>
            </a:extLst>
          </p:cNvPr>
          <p:cNvSpPr>
            <a:spLocks noGrp="1"/>
          </p:cNvSpPr>
          <p:nvPr>
            <p:ph type="title"/>
          </p:nvPr>
        </p:nvSpPr>
        <p:spPr>
          <a:xfrm>
            <a:off x="838200" y="365126"/>
            <a:ext cx="10515600" cy="315912"/>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25EEC09C-83CE-488A-A04C-451ADBB6BF9A}"/>
              </a:ext>
            </a:extLst>
          </p:cNvPr>
          <p:cNvSpPr>
            <a:spLocks noGrp="1"/>
          </p:cNvSpPr>
          <p:nvPr>
            <p:ph idx="1"/>
          </p:nvPr>
        </p:nvSpPr>
        <p:spPr>
          <a:xfrm>
            <a:off x="838200" y="681038"/>
            <a:ext cx="10515600" cy="5495925"/>
          </a:xfrm>
        </p:spPr>
        <p:txBody>
          <a:bodyPr/>
          <a:lstStyle/>
          <a:p>
            <a:r>
              <a:rPr lang="en-US" dirty="0"/>
              <a:t>SINGER2</a:t>
            </a:r>
            <a:endParaRPr lang="en-IN" dirty="0"/>
          </a:p>
        </p:txBody>
      </p:sp>
      <p:pic>
        <p:nvPicPr>
          <p:cNvPr id="5" name="Picture 4">
            <a:extLst>
              <a:ext uri="{FF2B5EF4-FFF2-40B4-BE49-F238E27FC236}">
                <a16:creationId xmlns:a16="http://schemas.microsoft.com/office/drawing/2014/main" id="{5AD4ED24-D6EB-4A79-B9C6-4FC679FAB3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177" y="1112252"/>
            <a:ext cx="10039645" cy="5380622"/>
          </a:xfrm>
          <a:prstGeom prst="rect">
            <a:avLst/>
          </a:prstGeom>
        </p:spPr>
      </p:pic>
    </p:spTree>
    <p:extLst>
      <p:ext uri="{BB962C8B-B14F-4D97-AF65-F5344CB8AC3E}">
        <p14:creationId xmlns:p14="http://schemas.microsoft.com/office/powerpoint/2010/main" val="930812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25FD5-4B44-4F64-B50A-FA913826B94B}"/>
              </a:ext>
            </a:extLst>
          </p:cNvPr>
          <p:cNvSpPr>
            <a:spLocks noGrp="1"/>
          </p:cNvSpPr>
          <p:nvPr>
            <p:ph type="title"/>
          </p:nvPr>
        </p:nvSpPr>
        <p:spPr>
          <a:xfrm>
            <a:off x="838200" y="365126"/>
            <a:ext cx="10515600" cy="315912"/>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528BD051-8955-4434-ABDF-37E24573DADE}"/>
              </a:ext>
            </a:extLst>
          </p:cNvPr>
          <p:cNvSpPr>
            <a:spLocks noGrp="1"/>
          </p:cNvSpPr>
          <p:nvPr>
            <p:ph idx="1"/>
          </p:nvPr>
        </p:nvSpPr>
        <p:spPr>
          <a:xfrm>
            <a:off x="838200" y="681038"/>
            <a:ext cx="10515600" cy="5495925"/>
          </a:xfrm>
        </p:spPr>
        <p:txBody>
          <a:bodyPr/>
          <a:lstStyle/>
          <a:p>
            <a:r>
              <a:rPr lang="en-US" dirty="0"/>
              <a:t>ALBUM</a:t>
            </a:r>
            <a:endParaRPr lang="en-IN" dirty="0"/>
          </a:p>
        </p:txBody>
      </p:sp>
      <p:pic>
        <p:nvPicPr>
          <p:cNvPr id="5" name="Picture 4">
            <a:extLst>
              <a:ext uri="{FF2B5EF4-FFF2-40B4-BE49-F238E27FC236}">
                <a16:creationId xmlns:a16="http://schemas.microsoft.com/office/drawing/2014/main" id="{954CEEF8-1B39-4515-8825-BFDF565BB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906" y="1224764"/>
            <a:ext cx="9829710" cy="5268110"/>
          </a:xfrm>
          <a:prstGeom prst="rect">
            <a:avLst/>
          </a:prstGeom>
        </p:spPr>
      </p:pic>
    </p:spTree>
    <p:extLst>
      <p:ext uri="{BB962C8B-B14F-4D97-AF65-F5344CB8AC3E}">
        <p14:creationId xmlns:p14="http://schemas.microsoft.com/office/powerpoint/2010/main" val="264302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3689C-B5F8-46D5-88F3-134505FD9B2C}"/>
              </a:ext>
            </a:extLst>
          </p:cNvPr>
          <p:cNvSpPr>
            <a:spLocks noGrp="1"/>
          </p:cNvSpPr>
          <p:nvPr>
            <p:ph type="title"/>
          </p:nvPr>
        </p:nvSpPr>
        <p:spPr>
          <a:xfrm>
            <a:off x="838200" y="365125"/>
            <a:ext cx="10515600" cy="45719"/>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26B7BFD3-2F10-4A50-96E3-D62CEE0B4963}"/>
              </a:ext>
            </a:extLst>
          </p:cNvPr>
          <p:cNvSpPr>
            <a:spLocks noGrp="1"/>
          </p:cNvSpPr>
          <p:nvPr>
            <p:ph idx="1"/>
          </p:nvPr>
        </p:nvSpPr>
        <p:spPr>
          <a:xfrm>
            <a:off x="838200" y="789697"/>
            <a:ext cx="10515600" cy="5278605"/>
          </a:xfrm>
        </p:spPr>
        <p:txBody>
          <a:bodyPr/>
          <a:lstStyle/>
          <a:p>
            <a:r>
              <a:rPr lang="en-US" dirty="0"/>
              <a:t>TRACK </a:t>
            </a:r>
            <a:endParaRPr lang="en-IN" dirty="0"/>
          </a:p>
        </p:txBody>
      </p:sp>
      <p:pic>
        <p:nvPicPr>
          <p:cNvPr id="5" name="Picture 4">
            <a:extLst>
              <a:ext uri="{FF2B5EF4-FFF2-40B4-BE49-F238E27FC236}">
                <a16:creationId xmlns:a16="http://schemas.microsoft.com/office/drawing/2014/main" id="{E64D9F86-4BBD-4C88-92A1-229124BF85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622" y="1349039"/>
            <a:ext cx="9813758" cy="5259561"/>
          </a:xfrm>
          <a:prstGeom prst="rect">
            <a:avLst/>
          </a:prstGeom>
        </p:spPr>
      </p:pic>
    </p:spTree>
    <p:extLst>
      <p:ext uri="{BB962C8B-B14F-4D97-AF65-F5344CB8AC3E}">
        <p14:creationId xmlns:p14="http://schemas.microsoft.com/office/powerpoint/2010/main" val="3114351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AB33-4D4D-4EBB-ADD3-631A603A4820}"/>
              </a:ext>
            </a:extLst>
          </p:cNvPr>
          <p:cNvSpPr>
            <a:spLocks noGrp="1"/>
          </p:cNvSpPr>
          <p:nvPr>
            <p:ph type="title"/>
          </p:nvPr>
        </p:nvSpPr>
        <p:spPr>
          <a:xfrm>
            <a:off x="838200" y="365126"/>
            <a:ext cx="10515600" cy="315912"/>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67E9C2B6-93F8-442C-8CC6-EFD946E448B3}"/>
              </a:ext>
            </a:extLst>
          </p:cNvPr>
          <p:cNvSpPr>
            <a:spLocks noGrp="1"/>
          </p:cNvSpPr>
          <p:nvPr>
            <p:ph idx="1"/>
          </p:nvPr>
        </p:nvSpPr>
        <p:spPr>
          <a:xfrm>
            <a:off x="838200" y="365126"/>
            <a:ext cx="10515600" cy="5811837"/>
          </a:xfrm>
        </p:spPr>
        <p:txBody>
          <a:bodyPr/>
          <a:lstStyle/>
          <a:p>
            <a:r>
              <a:rPr lang="en-US" dirty="0"/>
              <a:t>TRACK2</a:t>
            </a:r>
            <a:endParaRPr lang="en-IN" dirty="0"/>
          </a:p>
        </p:txBody>
      </p:sp>
      <p:pic>
        <p:nvPicPr>
          <p:cNvPr id="5" name="Picture 4">
            <a:extLst>
              <a:ext uri="{FF2B5EF4-FFF2-40B4-BE49-F238E27FC236}">
                <a16:creationId xmlns:a16="http://schemas.microsoft.com/office/drawing/2014/main" id="{BB93C036-4B6B-4649-BF14-4857100DA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694" y="940005"/>
            <a:ext cx="10039573" cy="5380584"/>
          </a:xfrm>
          <a:prstGeom prst="rect">
            <a:avLst/>
          </a:prstGeom>
        </p:spPr>
      </p:pic>
    </p:spTree>
    <p:extLst>
      <p:ext uri="{BB962C8B-B14F-4D97-AF65-F5344CB8AC3E}">
        <p14:creationId xmlns:p14="http://schemas.microsoft.com/office/powerpoint/2010/main" val="1099734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3F1D-7757-4366-A720-BFDD87C2A00F}"/>
              </a:ext>
            </a:extLst>
          </p:cNvPr>
          <p:cNvSpPr>
            <a:spLocks noGrp="1"/>
          </p:cNvSpPr>
          <p:nvPr>
            <p:ph type="title"/>
          </p:nvPr>
        </p:nvSpPr>
        <p:spPr/>
        <p:txBody>
          <a:bodyPr>
            <a:normAutofit/>
          </a:bodyPr>
          <a:lstStyle/>
          <a:p>
            <a:pPr algn="ctr"/>
            <a:r>
              <a:rPr lang="en-US" sz="6600" b="1" dirty="0"/>
              <a:t>ER-DIAGRAM</a:t>
            </a:r>
            <a:endParaRPr lang="en-IN" sz="6600" b="1" dirty="0"/>
          </a:p>
        </p:txBody>
      </p:sp>
      <p:sp>
        <p:nvSpPr>
          <p:cNvPr id="4" name="Content Placeholder 3">
            <a:extLst>
              <a:ext uri="{FF2B5EF4-FFF2-40B4-BE49-F238E27FC236}">
                <a16:creationId xmlns:a16="http://schemas.microsoft.com/office/drawing/2014/main" id="{E23A75A4-1E2C-4C91-AB8F-DBC9EC5930B1}"/>
              </a:ext>
            </a:extLst>
          </p:cNvPr>
          <p:cNvSpPr>
            <a:spLocks noGrp="1"/>
          </p:cNvSpPr>
          <p:nvPr>
            <p:ph idx="1"/>
          </p:nvPr>
        </p:nvSpPr>
        <p:spPr/>
        <p:txBody>
          <a:bodyPr/>
          <a:lstStyle/>
          <a:p>
            <a:pPr marL="0" indent="0">
              <a:buNone/>
            </a:pPr>
            <a:r>
              <a:rPr lang="en-US" dirty="0"/>
              <a:t>   </a:t>
            </a:r>
            <a:endParaRPr lang="en-IN" dirty="0"/>
          </a:p>
        </p:txBody>
      </p:sp>
      <p:pic>
        <p:nvPicPr>
          <p:cNvPr id="7" name="Picture 6">
            <a:extLst>
              <a:ext uri="{FF2B5EF4-FFF2-40B4-BE49-F238E27FC236}">
                <a16:creationId xmlns:a16="http://schemas.microsoft.com/office/drawing/2014/main" id="{71282163-5D9B-4888-BAE8-F80A6C37FD75}"/>
              </a:ext>
            </a:extLst>
          </p:cNvPr>
          <p:cNvPicPr>
            <a:picLocks noChangeAspect="1"/>
          </p:cNvPicPr>
          <p:nvPr/>
        </p:nvPicPr>
        <p:blipFill>
          <a:blip r:embed="rId2"/>
          <a:stretch>
            <a:fillRect/>
          </a:stretch>
        </p:blipFill>
        <p:spPr>
          <a:xfrm>
            <a:off x="2214881" y="1423974"/>
            <a:ext cx="7797414" cy="5301946"/>
          </a:xfrm>
          <a:prstGeom prst="rect">
            <a:avLst/>
          </a:prstGeom>
        </p:spPr>
      </p:pic>
    </p:spTree>
    <p:extLst>
      <p:ext uri="{BB962C8B-B14F-4D97-AF65-F5344CB8AC3E}">
        <p14:creationId xmlns:p14="http://schemas.microsoft.com/office/powerpoint/2010/main" val="208209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659E0-7513-43D5-83BF-28877D215DE3}"/>
              </a:ext>
            </a:extLst>
          </p:cNvPr>
          <p:cNvSpPr>
            <a:spLocks noGrp="1"/>
          </p:cNvSpPr>
          <p:nvPr>
            <p:ph type="title"/>
          </p:nvPr>
        </p:nvSpPr>
        <p:spPr>
          <a:xfrm flipV="1">
            <a:off x="838200" y="-45718"/>
            <a:ext cx="10515600" cy="45719"/>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50A851E2-E6B3-4223-8750-CF5C8E9A2985}"/>
              </a:ext>
            </a:extLst>
          </p:cNvPr>
          <p:cNvSpPr>
            <a:spLocks noGrp="1"/>
          </p:cNvSpPr>
          <p:nvPr>
            <p:ph idx="1"/>
          </p:nvPr>
        </p:nvSpPr>
        <p:spPr>
          <a:xfrm>
            <a:off x="838200" y="657726"/>
            <a:ext cx="10515600" cy="5725377"/>
          </a:xfrm>
        </p:spPr>
        <p:txBody>
          <a:bodyPr/>
          <a:lstStyle/>
          <a:p>
            <a:r>
              <a:rPr lang="en-US" dirty="0"/>
              <a:t>PLATFORM </a:t>
            </a:r>
            <a:endParaRPr lang="en-IN" dirty="0"/>
          </a:p>
        </p:txBody>
      </p:sp>
      <p:pic>
        <p:nvPicPr>
          <p:cNvPr id="5" name="Picture 4">
            <a:extLst>
              <a:ext uri="{FF2B5EF4-FFF2-40B4-BE49-F238E27FC236}">
                <a16:creationId xmlns:a16="http://schemas.microsoft.com/office/drawing/2014/main" id="{74679CF9-6D21-4EE2-866E-EB9FDE9CB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652" y="1237045"/>
            <a:ext cx="10170695" cy="5450857"/>
          </a:xfrm>
          <a:prstGeom prst="rect">
            <a:avLst/>
          </a:prstGeom>
        </p:spPr>
      </p:pic>
    </p:spTree>
    <p:extLst>
      <p:ext uri="{BB962C8B-B14F-4D97-AF65-F5344CB8AC3E}">
        <p14:creationId xmlns:p14="http://schemas.microsoft.com/office/powerpoint/2010/main" val="2334666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A04C5-9110-47B5-8431-045CD3787633}"/>
              </a:ext>
            </a:extLst>
          </p:cNvPr>
          <p:cNvSpPr>
            <a:spLocks noGrp="1"/>
          </p:cNvSpPr>
          <p:nvPr>
            <p:ph type="title"/>
          </p:nvPr>
        </p:nvSpPr>
        <p:spPr>
          <a:xfrm>
            <a:off x="838200" y="365125"/>
            <a:ext cx="10515600" cy="180307"/>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53827395-B7DE-4E02-BE27-1FF86A8F55DB}"/>
              </a:ext>
            </a:extLst>
          </p:cNvPr>
          <p:cNvSpPr>
            <a:spLocks noGrp="1"/>
          </p:cNvSpPr>
          <p:nvPr>
            <p:ph idx="1"/>
          </p:nvPr>
        </p:nvSpPr>
        <p:spPr>
          <a:xfrm>
            <a:off x="838200" y="545432"/>
            <a:ext cx="10515600" cy="5631531"/>
          </a:xfrm>
        </p:spPr>
        <p:txBody>
          <a:bodyPr/>
          <a:lstStyle/>
          <a:p>
            <a:r>
              <a:rPr lang="en-US" dirty="0"/>
              <a:t> GENRE</a:t>
            </a:r>
            <a:endParaRPr lang="en-IN" dirty="0"/>
          </a:p>
        </p:txBody>
      </p:sp>
      <p:pic>
        <p:nvPicPr>
          <p:cNvPr id="5" name="Picture 4">
            <a:extLst>
              <a:ext uri="{FF2B5EF4-FFF2-40B4-BE49-F238E27FC236}">
                <a16:creationId xmlns:a16="http://schemas.microsoft.com/office/drawing/2014/main" id="{6F22F2B7-5E30-4A23-84C1-71EEAAADF5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031" y="1061169"/>
            <a:ext cx="9881937" cy="5296101"/>
          </a:xfrm>
          <a:prstGeom prst="rect">
            <a:avLst/>
          </a:prstGeom>
        </p:spPr>
      </p:pic>
    </p:spTree>
    <p:extLst>
      <p:ext uri="{BB962C8B-B14F-4D97-AF65-F5344CB8AC3E}">
        <p14:creationId xmlns:p14="http://schemas.microsoft.com/office/powerpoint/2010/main" val="2005810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E9E90-BD3A-4BA7-A09F-3DCBB5BB12BA}"/>
              </a:ext>
            </a:extLst>
          </p:cNvPr>
          <p:cNvSpPr>
            <a:spLocks noGrp="1"/>
          </p:cNvSpPr>
          <p:nvPr>
            <p:ph type="title"/>
          </p:nvPr>
        </p:nvSpPr>
        <p:spPr>
          <a:xfrm>
            <a:off x="838200" y="365126"/>
            <a:ext cx="10515600" cy="315912"/>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1DCDB7AB-6F9C-4D74-B7EE-C04BA9AC8A49}"/>
              </a:ext>
            </a:extLst>
          </p:cNvPr>
          <p:cNvSpPr>
            <a:spLocks noGrp="1"/>
          </p:cNvSpPr>
          <p:nvPr>
            <p:ph idx="1"/>
          </p:nvPr>
        </p:nvSpPr>
        <p:spPr>
          <a:xfrm>
            <a:off x="838200" y="681038"/>
            <a:ext cx="10515600" cy="5495925"/>
          </a:xfrm>
        </p:spPr>
        <p:txBody>
          <a:bodyPr/>
          <a:lstStyle/>
          <a:p>
            <a:r>
              <a:rPr lang="en-US" dirty="0"/>
              <a:t> GENRE2</a:t>
            </a:r>
            <a:endParaRPr lang="en-IN" dirty="0"/>
          </a:p>
        </p:txBody>
      </p:sp>
      <p:pic>
        <p:nvPicPr>
          <p:cNvPr id="5" name="Picture 4">
            <a:extLst>
              <a:ext uri="{FF2B5EF4-FFF2-40B4-BE49-F238E27FC236}">
                <a16:creationId xmlns:a16="http://schemas.microsoft.com/office/drawing/2014/main" id="{7FA70155-5B29-4E55-A762-F86C92923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694" y="1268830"/>
            <a:ext cx="9962147" cy="5339088"/>
          </a:xfrm>
          <a:prstGeom prst="rect">
            <a:avLst/>
          </a:prstGeom>
        </p:spPr>
      </p:pic>
    </p:spTree>
    <p:extLst>
      <p:ext uri="{BB962C8B-B14F-4D97-AF65-F5344CB8AC3E}">
        <p14:creationId xmlns:p14="http://schemas.microsoft.com/office/powerpoint/2010/main" val="1503732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D2493-BE27-4C3F-AB00-343B9181D444}"/>
              </a:ext>
            </a:extLst>
          </p:cNvPr>
          <p:cNvSpPr>
            <a:spLocks noGrp="1"/>
          </p:cNvSpPr>
          <p:nvPr>
            <p:ph type="title"/>
          </p:nvPr>
        </p:nvSpPr>
        <p:spPr>
          <a:xfrm>
            <a:off x="838200" y="365126"/>
            <a:ext cx="10515600" cy="315912"/>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EF334005-D648-42C0-B415-EC2918AD06B9}"/>
              </a:ext>
            </a:extLst>
          </p:cNvPr>
          <p:cNvSpPr>
            <a:spLocks noGrp="1"/>
          </p:cNvSpPr>
          <p:nvPr>
            <p:ph idx="1"/>
          </p:nvPr>
        </p:nvSpPr>
        <p:spPr>
          <a:xfrm>
            <a:off x="838200" y="365126"/>
            <a:ext cx="10515600" cy="5811837"/>
          </a:xfrm>
        </p:spPr>
        <p:txBody>
          <a:bodyPr/>
          <a:lstStyle/>
          <a:p>
            <a:r>
              <a:rPr lang="en-US" dirty="0"/>
              <a:t>SINGS_IN</a:t>
            </a:r>
            <a:endParaRPr lang="en-IN" dirty="0"/>
          </a:p>
        </p:txBody>
      </p:sp>
      <p:pic>
        <p:nvPicPr>
          <p:cNvPr id="5" name="Picture 4">
            <a:extLst>
              <a:ext uri="{FF2B5EF4-FFF2-40B4-BE49-F238E27FC236}">
                <a16:creationId xmlns:a16="http://schemas.microsoft.com/office/drawing/2014/main" id="{3ABC3FDB-CA68-468D-891B-626B48D05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769" y="1113103"/>
            <a:ext cx="10299031" cy="5519637"/>
          </a:xfrm>
          <a:prstGeom prst="rect">
            <a:avLst/>
          </a:prstGeom>
        </p:spPr>
      </p:pic>
    </p:spTree>
    <p:extLst>
      <p:ext uri="{BB962C8B-B14F-4D97-AF65-F5344CB8AC3E}">
        <p14:creationId xmlns:p14="http://schemas.microsoft.com/office/powerpoint/2010/main" val="1728920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63CD3-DD44-4D56-8AA1-4F4FCF0DA53C}"/>
              </a:ext>
            </a:extLst>
          </p:cNvPr>
          <p:cNvSpPr>
            <a:spLocks noGrp="1"/>
          </p:cNvSpPr>
          <p:nvPr>
            <p:ph type="title"/>
          </p:nvPr>
        </p:nvSpPr>
        <p:spPr/>
        <p:txBody>
          <a:bodyPr/>
          <a:lstStyle/>
          <a:p>
            <a:r>
              <a:rPr lang="en-US" dirty="0"/>
              <a:t> </a:t>
            </a:r>
            <a:endParaRPr lang="en-IN" dirty="0"/>
          </a:p>
        </p:txBody>
      </p:sp>
      <p:pic>
        <p:nvPicPr>
          <p:cNvPr id="5" name="Content Placeholder 4">
            <a:extLst>
              <a:ext uri="{FF2B5EF4-FFF2-40B4-BE49-F238E27FC236}">
                <a16:creationId xmlns:a16="http://schemas.microsoft.com/office/drawing/2014/main" id="{5A648322-360D-45BB-9AFF-5982463DF7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611147"/>
            <a:ext cx="10663989" cy="5715231"/>
          </a:xfrm>
        </p:spPr>
      </p:pic>
    </p:spTree>
    <p:extLst>
      <p:ext uri="{BB962C8B-B14F-4D97-AF65-F5344CB8AC3E}">
        <p14:creationId xmlns:p14="http://schemas.microsoft.com/office/powerpoint/2010/main" val="1794703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3B79-F599-4EDD-97AA-9A0B703D93B6}"/>
              </a:ext>
            </a:extLst>
          </p:cNvPr>
          <p:cNvSpPr>
            <a:spLocks noGrp="1"/>
          </p:cNvSpPr>
          <p:nvPr>
            <p:ph type="title"/>
          </p:nvPr>
        </p:nvSpPr>
        <p:spPr>
          <a:xfrm>
            <a:off x="838200" y="77553"/>
            <a:ext cx="10515600" cy="1325563"/>
          </a:xfrm>
        </p:spPr>
        <p:txBody>
          <a:bodyPr>
            <a:normAutofit/>
          </a:bodyPr>
          <a:lstStyle/>
          <a:p>
            <a:r>
              <a:rPr lang="en-US" sz="6600" b="1" dirty="0"/>
              <a:t>ADDING VALUES TO TABLES</a:t>
            </a:r>
            <a:endParaRPr lang="en-IN" sz="6600" b="1" dirty="0"/>
          </a:p>
        </p:txBody>
      </p:sp>
      <p:sp>
        <p:nvSpPr>
          <p:cNvPr id="3" name="Content Placeholder 2">
            <a:extLst>
              <a:ext uri="{FF2B5EF4-FFF2-40B4-BE49-F238E27FC236}">
                <a16:creationId xmlns:a16="http://schemas.microsoft.com/office/drawing/2014/main" id="{8264C135-ACBB-4BD2-9932-6E5CB6ADC981}"/>
              </a:ext>
            </a:extLst>
          </p:cNvPr>
          <p:cNvSpPr>
            <a:spLocks noGrp="1"/>
          </p:cNvSpPr>
          <p:nvPr>
            <p:ph idx="1"/>
          </p:nvPr>
        </p:nvSpPr>
        <p:spPr>
          <a:xfrm>
            <a:off x="838200" y="1403116"/>
            <a:ext cx="10515600" cy="4351338"/>
          </a:xfrm>
        </p:spPr>
        <p:txBody>
          <a:bodyPr/>
          <a:lstStyle/>
          <a:p>
            <a:r>
              <a:rPr lang="en-US" dirty="0"/>
              <a:t>SINGER</a:t>
            </a:r>
            <a:endParaRPr lang="en-IN" dirty="0"/>
          </a:p>
        </p:txBody>
      </p:sp>
      <p:pic>
        <p:nvPicPr>
          <p:cNvPr id="5" name="Picture 4">
            <a:extLst>
              <a:ext uri="{FF2B5EF4-FFF2-40B4-BE49-F238E27FC236}">
                <a16:creationId xmlns:a16="http://schemas.microsoft.com/office/drawing/2014/main" id="{42A3BFC3-D526-4D79-98AC-56E331979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768" y="1844842"/>
            <a:ext cx="9209294" cy="4935606"/>
          </a:xfrm>
          <a:prstGeom prst="rect">
            <a:avLst/>
          </a:prstGeom>
        </p:spPr>
      </p:pic>
    </p:spTree>
    <p:extLst>
      <p:ext uri="{BB962C8B-B14F-4D97-AF65-F5344CB8AC3E}">
        <p14:creationId xmlns:p14="http://schemas.microsoft.com/office/powerpoint/2010/main" val="3325279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4EEF-63D7-4BCF-B8DE-C4D8612F64A8}"/>
              </a:ext>
            </a:extLst>
          </p:cNvPr>
          <p:cNvSpPr>
            <a:spLocks noGrp="1"/>
          </p:cNvSpPr>
          <p:nvPr>
            <p:ph type="title"/>
          </p:nvPr>
        </p:nvSpPr>
        <p:spPr>
          <a:xfrm>
            <a:off x="838200" y="365126"/>
            <a:ext cx="10515600" cy="51970"/>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A4A56726-15B8-452E-989B-A2C6CB8CB2E9}"/>
              </a:ext>
            </a:extLst>
          </p:cNvPr>
          <p:cNvSpPr>
            <a:spLocks noGrp="1"/>
          </p:cNvSpPr>
          <p:nvPr>
            <p:ph idx="1"/>
          </p:nvPr>
        </p:nvSpPr>
        <p:spPr>
          <a:xfrm>
            <a:off x="838200" y="365126"/>
            <a:ext cx="10515600" cy="5811837"/>
          </a:xfrm>
        </p:spPr>
        <p:txBody>
          <a:bodyPr/>
          <a:lstStyle/>
          <a:p>
            <a:r>
              <a:rPr lang="en-US" dirty="0"/>
              <a:t>MIDDLE_NAME</a:t>
            </a:r>
            <a:endParaRPr lang="en-IN" dirty="0"/>
          </a:p>
        </p:txBody>
      </p:sp>
      <p:pic>
        <p:nvPicPr>
          <p:cNvPr id="5" name="Picture 4">
            <a:extLst>
              <a:ext uri="{FF2B5EF4-FFF2-40B4-BE49-F238E27FC236}">
                <a16:creationId xmlns:a16="http://schemas.microsoft.com/office/drawing/2014/main" id="{BE73E4A0-B48C-416A-9F70-D0A991919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579" y="1080610"/>
            <a:ext cx="9794216" cy="5249087"/>
          </a:xfrm>
          <a:prstGeom prst="rect">
            <a:avLst/>
          </a:prstGeom>
        </p:spPr>
      </p:pic>
    </p:spTree>
    <p:extLst>
      <p:ext uri="{BB962C8B-B14F-4D97-AF65-F5344CB8AC3E}">
        <p14:creationId xmlns:p14="http://schemas.microsoft.com/office/powerpoint/2010/main" val="1214523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FE479-C332-4BFE-9ECE-39C4C8F8FD21}"/>
              </a:ext>
            </a:extLst>
          </p:cNvPr>
          <p:cNvSpPr>
            <a:spLocks noGrp="1"/>
          </p:cNvSpPr>
          <p:nvPr>
            <p:ph type="title"/>
          </p:nvPr>
        </p:nvSpPr>
        <p:spPr>
          <a:xfrm>
            <a:off x="838200" y="365125"/>
            <a:ext cx="10515600" cy="45719"/>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C03B5E96-7239-4358-AEEB-F4A042FA97B2}"/>
              </a:ext>
            </a:extLst>
          </p:cNvPr>
          <p:cNvSpPr>
            <a:spLocks noGrp="1"/>
          </p:cNvSpPr>
          <p:nvPr>
            <p:ph idx="1"/>
          </p:nvPr>
        </p:nvSpPr>
        <p:spPr>
          <a:xfrm>
            <a:off x="838200" y="673768"/>
            <a:ext cx="10515600" cy="5503195"/>
          </a:xfrm>
        </p:spPr>
        <p:txBody>
          <a:bodyPr/>
          <a:lstStyle/>
          <a:p>
            <a:r>
              <a:rPr lang="en-US" dirty="0"/>
              <a:t>SINGER2</a:t>
            </a:r>
            <a:endParaRPr lang="en-IN" dirty="0"/>
          </a:p>
        </p:txBody>
      </p:sp>
      <p:pic>
        <p:nvPicPr>
          <p:cNvPr id="5" name="Picture 4">
            <a:extLst>
              <a:ext uri="{FF2B5EF4-FFF2-40B4-BE49-F238E27FC236}">
                <a16:creationId xmlns:a16="http://schemas.microsoft.com/office/drawing/2014/main" id="{6B1CD053-D888-402F-BE1A-7DE2AAB36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274" y="1236746"/>
            <a:ext cx="10106526" cy="5416466"/>
          </a:xfrm>
          <a:prstGeom prst="rect">
            <a:avLst/>
          </a:prstGeom>
        </p:spPr>
      </p:pic>
    </p:spTree>
    <p:extLst>
      <p:ext uri="{BB962C8B-B14F-4D97-AF65-F5344CB8AC3E}">
        <p14:creationId xmlns:p14="http://schemas.microsoft.com/office/powerpoint/2010/main" val="1428374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FC81-5836-4E54-A6CF-5AEE85F1534E}"/>
              </a:ext>
            </a:extLst>
          </p:cNvPr>
          <p:cNvSpPr>
            <a:spLocks noGrp="1"/>
          </p:cNvSpPr>
          <p:nvPr>
            <p:ph type="title"/>
          </p:nvPr>
        </p:nvSpPr>
        <p:spPr>
          <a:xfrm flipV="1">
            <a:off x="838200" y="319406"/>
            <a:ext cx="10515600" cy="45719"/>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50F4A3D5-2352-49F6-B141-28EDD05F59E5}"/>
              </a:ext>
            </a:extLst>
          </p:cNvPr>
          <p:cNvSpPr>
            <a:spLocks noGrp="1"/>
          </p:cNvSpPr>
          <p:nvPr>
            <p:ph idx="1"/>
          </p:nvPr>
        </p:nvSpPr>
        <p:spPr>
          <a:xfrm>
            <a:off x="838200" y="481263"/>
            <a:ext cx="10515600" cy="5695700"/>
          </a:xfrm>
        </p:spPr>
        <p:txBody>
          <a:bodyPr/>
          <a:lstStyle/>
          <a:p>
            <a:r>
              <a:rPr lang="en-US" dirty="0"/>
              <a:t>ALBUM</a:t>
            </a:r>
            <a:endParaRPr lang="en-IN" dirty="0"/>
          </a:p>
        </p:txBody>
      </p:sp>
      <p:pic>
        <p:nvPicPr>
          <p:cNvPr id="5" name="Picture 4">
            <a:extLst>
              <a:ext uri="{FF2B5EF4-FFF2-40B4-BE49-F238E27FC236}">
                <a16:creationId xmlns:a16="http://schemas.microsoft.com/office/drawing/2014/main" id="{7E1AC7B0-315E-40B5-A89D-50243E28A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631" y="1079140"/>
            <a:ext cx="10186737" cy="5459454"/>
          </a:xfrm>
          <a:prstGeom prst="rect">
            <a:avLst/>
          </a:prstGeom>
        </p:spPr>
      </p:pic>
    </p:spTree>
    <p:extLst>
      <p:ext uri="{BB962C8B-B14F-4D97-AF65-F5344CB8AC3E}">
        <p14:creationId xmlns:p14="http://schemas.microsoft.com/office/powerpoint/2010/main" val="43541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C2D4C-C6D6-4749-801E-3CB6FEB6F35E}"/>
              </a:ext>
            </a:extLst>
          </p:cNvPr>
          <p:cNvSpPr>
            <a:spLocks noGrp="1"/>
          </p:cNvSpPr>
          <p:nvPr>
            <p:ph type="title"/>
          </p:nvPr>
        </p:nvSpPr>
        <p:spPr>
          <a:xfrm>
            <a:off x="838200" y="365126"/>
            <a:ext cx="10515600" cy="84054"/>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DC7D737D-FEEF-40B9-8510-3BCA8E3FEDAA}"/>
              </a:ext>
            </a:extLst>
          </p:cNvPr>
          <p:cNvSpPr>
            <a:spLocks noGrp="1"/>
          </p:cNvSpPr>
          <p:nvPr>
            <p:ph idx="1"/>
          </p:nvPr>
        </p:nvSpPr>
        <p:spPr>
          <a:xfrm>
            <a:off x="838200" y="365126"/>
            <a:ext cx="10515600" cy="5811837"/>
          </a:xfrm>
        </p:spPr>
        <p:txBody>
          <a:bodyPr/>
          <a:lstStyle/>
          <a:p>
            <a:r>
              <a:rPr lang="en-US" dirty="0"/>
              <a:t>TRACK</a:t>
            </a:r>
            <a:endParaRPr lang="en-IN" dirty="0"/>
          </a:p>
        </p:txBody>
      </p:sp>
      <p:pic>
        <p:nvPicPr>
          <p:cNvPr id="5" name="Picture 4">
            <a:extLst>
              <a:ext uri="{FF2B5EF4-FFF2-40B4-BE49-F238E27FC236}">
                <a16:creationId xmlns:a16="http://schemas.microsoft.com/office/drawing/2014/main" id="{56EE746B-0343-40B7-8B82-15EF08C3E0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589" y="1016225"/>
            <a:ext cx="10218821" cy="5476649"/>
          </a:xfrm>
          <a:prstGeom prst="rect">
            <a:avLst/>
          </a:prstGeom>
        </p:spPr>
      </p:pic>
    </p:spTree>
    <p:extLst>
      <p:ext uri="{BB962C8B-B14F-4D97-AF65-F5344CB8AC3E}">
        <p14:creationId xmlns:p14="http://schemas.microsoft.com/office/powerpoint/2010/main" val="3055176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71CAA-68F3-42BB-8D5E-593B370A3D75}"/>
              </a:ext>
            </a:extLst>
          </p:cNvPr>
          <p:cNvSpPr>
            <a:spLocks noGrp="1"/>
          </p:cNvSpPr>
          <p:nvPr>
            <p:ph type="title"/>
          </p:nvPr>
        </p:nvSpPr>
        <p:spPr>
          <a:xfrm>
            <a:off x="756920" y="304165"/>
            <a:ext cx="10515600" cy="1325563"/>
          </a:xfrm>
        </p:spPr>
        <p:txBody>
          <a:bodyPr>
            <a:normAutofit/>
          </a:bodyPr>
          <a:lstStyle/>
          <a:p>
            <a:pPr algn="ctr"/>
            <a:r>
              <a:rPr lang="en-US" sz="6600" b="1" dirty="0"/>
              <a:t>INITIAL DATABASE</a:t>
            </a:r>
            <a:endParaRPr lang="en-IN" sz="6600" b="1" dirty="0"/>
          </a:p>
        </p:txBody>
      </p:sp>
      <p:pic>
        <p:nvPicPr>
          <p:cNvPr id="9" name="Content Placeholder 8">
            <a:extLst>
              <a:ext uri="{FF2B5EF4-FFF2-40B4-BE49-F238E27FC236}">
                <a16:creationId xmlns:a16="http://schemas.microsoft.com/office/drawing/2014/main" id="{9828448A-3E73-40B3-BA89-30FAFB598E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1000" y="1246504"/>
            <a:ext cx="8890000" cy="5229821"/>
          </a:xfrm>
        </p:spPr>
      </p:pic>
    </p:spTree>
    <p:extLst>
      <p:ext uri="{BB962C8B-B14F-4D97-AF65-F5344CB8AC3E}">
        <p14:creationId xmlns:p14="http://schemas.microsoft.com/office/powerpoint/2010/main" val="986793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54474-B6CE-4168-95B1-B3C69D52EB30}"/>
              </a:ext>
            </a:extLst>
          </p:cNvPr>
          <p:cNvSpPr>
            <a:spLocks noGrp="1"/>
          </p:cNvSpPr>
          <p:nvPr>
            <p:ph type="title"/>
          </p:nvPr>
        </p:nvSpPr>
        <p:spPr>
          <a:xfrm>
            <a:off x="838200" y="365125"/>
            <a:ext cx="10515600" cy="180307"/>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8ED5DDF5-6D31-4789-897F-9A24BF70588C}"/>
              </a:ext>
            </a:extLst>
          </p:cNvPr>
          <p:cNvSpPr>
            <a:spLocks noGrp="1"/>
          </p:cNvSpPr>
          <p:nvPr>
            <p:ph idx="1"/>
          </p:nvPr>
        </p:nvSpPr>
        <p:spPr>
          <a:xfrm>
            <a:off x="838200" y="365125"/>
            <a:ext cx="10515600" cy="5811838"/>
          </a:xfrm>
        </p:spPr>
        <p:txBody>
          <a:bodyPr/>
          <a:lstStyle/>
          <a:p>
            <a:r>
              <a:rPr lang="en-US" dirty="0"/>
              <a:t>TRACK2</a:t>
            </a:r>
            <a:endParaRPr lang="en-IN" dirty="0"/>
          </a:p>
        </p:txBody>
      </p:sp>
      <p:pic>
        <p:nvPicPr>
          <p:cNvPr id="5" name="Picture 4">
            <a:extLst>
              <a:ext uri="{FF2B5EF4-FFF2-40B4-BE49-F238E27FC236}">
                <a16:creationId xmlns:a16="http://schemas.microsoft.com/office/drawing/2014/main" id="{63797C8A-4599-4247-A3F7-746E70E17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44241"/>
            <a:ext cx="10515600" cy="5635704"/>
          </a:xfrm>
          <a:prstGeom prst="rect">
            <a:avLst/>
          </a:prstGeom>
        </p:spPr>
      </p:pic>
    </p:spTree>
    <p:extLst>
      <p:ext uri="{BB962C8B-B14F-4D97-AF65-F5344CB8AC3E}">
        <p14:creationId xmlns:p14="http://schemas.microsoft.com/office/powerpoint/2010/main" val="1204308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0C1A-49ED-4017-8B34-9BE09E579445}"/>
              </a:ext>
            </a:extLst>
          </p:cNvPr>
          <p:cNvSpPr>
            <a:spLocks noGrp="1"/>
          </p:cNvSpPr>
          <p:nvPr>
            <p:ph type="title"/>
          </p:nvPr>
        </p:nvSpPr>
        <p:spPr>
          <a:xfrm>
            <a:off x="838200" y="365126"/>
            <a:ext cx="10515600" cy="315912"/>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18050C17-633E-4B0B-A753-84585F71137A}"/>
              </a:ext>
            </a:extLst>
          </p:cNvPr>
          <p:cNvSpPr>
            <a:spLocks noGrp="1"/>
          </p:cNvSpPr>
          <p:nvPr>
            <p:ph idx="1"/>
          </p:nvPr>
        </p:nvSpPr>
        <p:spPr>
          <a:xfrm>
            <a:off x="838200" y="365126"/>
            <a:ext cx="10515600" cy="5811837"/>
          </a:xfrm>
        </p:spPr>
        <p:txBody>
          <a:bodyPr/>
          <a:lstStyle/>
          <a:p>
            <a:r>
              <a:rPr lang="en-US" dirty="0"/>
              <a:t>PLATFORM</a:t>
            </a:r>
            <a:endParaRPr lang="en-IN" dirty="0"/>
          </a:p>
        </p:txBody>
      </p:sp>
      <p:pic>
        <p:nvPicPr>
          <p:cNvPr id="5" name="Picture 4">
            <a:extLst>
              <a:ext uri="{FF2B5EF4-FFF2-40B4-BE49-F238E27FC236}">
                <a16:creationId xmlns:a16="http://schemas.microsoft.com/office/drawing/2014/main" id="{0092D1AB-5A9A-453C-8806-6C36B8687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891773"/>
            <a:ext cx="10780295" cy="5777564"/>
          </a:xfrm>
          <a:prstGeom prst="rect">
            <a:avLst/>
          </a:prstGeom>
        </p:spPr>
      </p:pic>
    </p:spTree>
    <p:extLst>
      <p:ext uri="{BB962C8B-B14F-4D97-AF65-F5344CB8AC3E}">
        <p14:creationId xmlns:p14="http://schemas.microsoft.com/office/powerpoint/2010/main" val="1915244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07FD4-74BC-4E90-A8B3-15400E78027A}"/>
              </a:ext>
            </a:extLst>
          </p:cNvPr>
          <p:cNvSpPr>
            <a:spLocks noGrp="1"/>
          </p:cNvSpPr>
          <p:nvPr>
            <p:ph type="title"/>
          </p:nvPr>
        </p:nvSpPr>
        <p:spPr>
          <a:xfrm>
            <a:off x="838200" y="365126"/>
            <a:ext cx="10515600" cy="315912"/>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7032CC66-16AA-4AD0-B651-1CF2708AABAC}"/>
              </a:ext>
            </a:extLst>
          </p:cNvPr>
          <p:cNvSpPr>
            <a:spLocks noGrp="1"/>
          </p:cNvSpPr>
          <p:nvPr>
            <p:ph idx="1"/>
          </p:nvPr>
        </p:nvSpPr>
        <p:spPr>
          <a:xfrm>
            <a:off x="838200" y="561474"/>
            <a:ext cx="10515600" cy="5615489"/>
          </a:xfrm>
        </p:spPr>
        <p:txBody>
          <a:bodyPr/>
          <a:lstStyle/>
          <a:p>
            <a:r>
              <a:rPr lang="en-US" dirty="0"/>
              <a:t>GENRE</a:t>
            </a:r>
            <a:endParaRPr lang="en-IN" dirty="0"/>
          </a:p>
        </p:txBody>
      </p:sp>
      <p:pic>
        <p:nvPicPr>
          <p:cNvPr id="5" name="Picture 4">
            <a:extLst>
              <a:ext uri="{FF2B5EF4-FFF2-40B4-BE49-F238E27FC236}">
                <a16:creationId xmlns:a16="http://schemas.microsoft.com/office/drawing/2014/main" id="{6E990C21-5E0C-46B5-9554-8EA0578EE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12157"/>
            <a:ext cx="10515600" cy="5635704"/>
          </a:xfrm>
          <a:prstGeom prst="rect">
            <a:avLst/>
          </a:prstGeom>
        </p:spPr>
      </p:pic>
    </p:spTree>
    <p:extLst>
      <p:ext uri="{BB962C8B-B14F-4D97-AF65-F5344CB8AC3E}">
        <p14:creationId xmlns:p14="http://schemas.microsoft.com/office/powerpoint/2010/main" val="577716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3D43D-7E86-41C5-8DA6-CBB3A0F1CAFC}"/>
              </a:ext>
            </a:extLst>
          </p:cNvPr>
          <p:cNvSpPr>
            <a:spLocks noGrp="1"/>
          </p:cNvSpPr>
          <p:nvPr>
            <p:ph type="title"/>
          </p:nvPr>
        </p:nvSpPr>
        <p:spPr>
          <a:xfrm>
            <a:off x="838200" y="365126"/>
            <a:ext cx="10515600" cy="315912"/>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3A624B6C-A235-4B0A-ABE5-43A47F8779F3}"/>
              </a:ext>
            </a:extLst>
          </p:cNvPr>
          <p:cNvSpPr>
            <a:spLocks noGrp="1"/>
          </p:cNvSpPr>
          <p:nvPr>
            <p:ph idx="1"/>
          </p:nvPr>
        </p:nvSpPr>
        <p:spPr>
          <a:xfrm>
            <a:off x="838200" y="497305"/>
            <a:ext cx="10515600" cy="5679658"/>
          </a:xfrm>
        </p:spPr>
        <p:txBody>
          <a:bodyPr/>
          <a:lstStyle/>
          <a:p>
            <a:r>
              <a:rPr lang="en-US" dirty="0"/>
              <a:t>GENRE2</a:t>
            </a:r>
            <a:endParaRPr lang="en-IN" dirty="0"/>
          </a:p>
        </p:txBody>
      </p:sp>
      <p:pic>
        <p:nvPicPr>
          <p:cNvPr id="5" name="Picture 4">
            <a:extLst>
              <a:ext uri="{FF2B5EF4-FFF2-40B4-BE49-F238E27FC236}">
                <a16:creationId xmlns:a16="http://schemas.microsoft.com/office/drawing/2014/main" id="{263DAAE6-5DC2-4622-9AB1-A957BFA74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425" y="949592"/>
            <a:ext cx="10343150" cy="5543282"/>
          </a:xfrm>
          <a:prstGeom prst="rect">
            <a:avLst/>
          </a:prstGeom>
        </p:spPr>
      </p:pic>
    </p:spTree>
    <p:extLst>
      <p:ext uri="{BB962C8B-B14F-4D97-AF65-F5344CB8AC3E}">
        <p14:creationId xmlns:p14="http://schemas.microsoft.com/office/powerpoint/2010/main" val="3817577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04F00-7093-4ECC-A5DD-61A42151D7A9}"/>
              </a:ext>
            </a:extLst>
          </p:cNvPr>
          <p:cNvSpPr>
            <a:spLocks noGrp="1"/>
          </p:cNvSpPr>
          <p:nvPr>
            <p:ph type="title"/>
          </p:nvPr>
        </p:nvSpPr>
        <p:spPr>
          <a:xfrm>
            <a:off x="838200" y="365126"/>
            <a:ext cx="10515600" cy="164264"/>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FDF7BF57-E72F-4E83-B1FD-1D0100665CD2}"/>
              </a:ext>
            </a:extLst>
          </p:cNvPr>
          <p:cNvSpPr>
            <a:spLocks noGrp="1"/>
          </p:cNvSpPr>
          <p:nvPr>
            <p:ph idx="1"/>
          </p:nvPr>
        </p:nvSpPr>
        <p:spPr>
          <a:xfrm>
            <a:off x="838200" y="529390"/>
            <a:ext cx="10515600" cy="5647573"/>
          </a:xfrm>
        </p:spPr>
        <p:txBody>
          <a:bodyPr/>
          <a:lstStyle/>
          <a:p>
            <a:r>
              <a:rPr lang="en-US" dirty="0"/>
              <a:t>SINGS_IN</a:t>
            </a:r>
            <a:endParaRPr lang="en-IN" dirty="0"/>
          </a:p>
        </p:txBody>
      </p:sp>
      <p:pic>
        <p:nvPicPr>
          <p:cNvPr id="5" name="Picture 4">
            <a:extLst>
              <a:ext uri="{FF2B5EF4-FFF2-40B4-BE49-F238E27FC236}">
                <a16:creationId xmlns:a16="http://schemas.microsoft.com/office/drawing/2014/main" id="{39F02FB9-51BF-4CD6-B4BB-2CEBA3708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695" y="1048084"/>
            <a:ext cx="10515601" cy="5635705"/>
          </a:xfrm>
          <a:prstGeom prst="rect">
            <a:avLst/>
          </a:prstGeom>
        </p:spPr>
      </p:pic>
    </p:spTree>
    <p:extLst>
      <p:ext uri="{BB962C8B-B14F-4D97-AF65-F5344CB8AC3E}">
        <p14:creationId xmlns:p14="http://schemas.microsoft.com/office/powerpoint/2010/main" val="1357081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C253-7A7B-4FE8-B248-414C188AC94F}"/>
              </a:ext>
            </a:extLst>
          </p:cNvPr>
          <p:cNvSpPr>
            <a:spLocks noGrp="1"/>
          </p:cNvSpPr>
          <p:nvPr>
            <p:ph type="title"/>
          </p:nvPr>
        </p:nvSpPr>
        <p:spPr/>
        <p:txBody>
          <a:bodyPr>
            <a:normAutofit/>
          </a:bodyPr>
          <a:lstStyle/>
          <a:p>
            <a:r>
              <a:rPr lang="en-US" sz="5400" b="1" dirty="0"/>
              <a:t>QUERIES RELATED TO THIS DATABASE</a:t>
            </a:r>
            <a:endParaRPr lang="en-IN" sz="5400" b="1" dirty="0"/>
          </a:p>
        </p:txBody>
      </p:sp>
      <p:sp>
        <p:nvSpPr>
          <p:cNvPr id="3" name="Content Placeholder 2">
            <a:extLst>
              <a:ext uri="{FF2B5EF4-FFF2-40B4-BE49-F238E27FC236}">
                <a16:creationId xmlns:a16="http://schemas.microsoft.com/office/drawing/2014/main" id="{6271D3DB-3441-45D1-8723-75B564A17B55}"/>
              </a:ext>
            </a:extLst>
          </p:cNvPr>
          <p:cNvSpPr>
            <a:spLocks noGrp="1"/>
          </p:cNvSpPr>
          <p:nvPr>
            <p:ph idx="1"/>
          </p:nvPr>
        </p:nvSpPr>
        <p:spPr/>
        <p:txBody>
          <a:bodyPr/>
          <a:lstStyle/>
          <a:p>
            <a:r>
              <a:rPr lang="en-US" dirty="0"/>
              <a:t>count the number of songs sung by singer having first name "</a:t>
            </a:r>
            <a:r>
              <a:rPr lang="en-US" dirty="0" err="1"/>
              <a:t>mohit</a:t>
            </a:r>
            <a:r>
              <a:rPr lang="en-US" dirty="0"/>
              <a:t>".(done by using Natural join)</a:t>
            </a:r>
            <a:endParaRPr lang="en-IN" dirty="0"/>
          </a:p>
        </p:txBody>
      </p:sp>
      <p:pic>
        <p:nvPicPr>
          <p:cNvPr id="5" name="Picture 4">
            <a:extLst>
              <a:ext uri="{FF2B5EF4-FFF2-40B4-BE49-F238E27FC236}">
                <a16:creationId xmlns:a16="http://schemas.microsoft.com/office/drawing/2014/main" id="{B3E0864A-37DE-4BBC-9F8D-6A5054A76E4F}"/>
              </a:ext>
            </a:extLst>
          </p:cNvPr>
          <p:cNvPicPr>
            <a:picLocks noChangeAspect="1"/>
          </p:cNvPicPr>
          <p:nvPr/>
        </p:nvPicPr>
        <p:blipFill rotWithShape="1">
          <a:blip r:embed="rId2">
            <a:extLst>
              <a:ext uri="{28A0092B-C50C-407E-A947-70E740481C1C}">
                <a14:useLocalDpi xmlns:a14="http://schemas.microsoft.com/office/drawing/2010/main" val="0"/>
              </a:ext>
            </a:extLst>
          </a:blip>
          <a:srcRect b="33260"/>
          <a:stretch/>
        </p:blipFill>
        <p:spPr>
          <a:xfrm>
            <a:off x="2085474" y="2909581"/>
            <a:ext cx="9576282" cy="3425271"/>
          </a:xfrm>
          <a:prstGeom prst="rect">
            <a:avLst/>
          </a:prstGeom>
        </p:spPr>
      </p:pic>
    </p:spTree>
    <p:extLst>
      <p:ext uri="{BB962C8B-B14F-4D97-AF65-F5344CB8AC3E}">
        <p14:creationId xmlns:p14="http://schemas.microsoft.com/office/powerpoint/2010/main" val="24211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B2EA-1BB2-4CF7-895D-7AEF33559A11}"/>
              </a:ext>
            </a:extLst>
          </p:cNvPr>
          <p:cNvSpPr>
            <a:spLocks noGrp="1"/>
          </p:cNvSpPr>
          <p:nvPr>
            <p:ph type="title"/>
          </p:nvPr>
        </p:nvSpPr>
        <p:spPr>
          <a:xfrm>
            <a:off x="838200" y="365126"/>
            <a:ext cx="10515600" cy="315912"/>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9F8E7A86-584E-4664-BA35-E65B14F26A19}"/>
              </a:ext>
            </a:extLst>
          </p:cNvPr>
          <p:cNvSpPr>
            <a:spLocks noGrp="1"/>
          </p:cNvSpPr>
          <p:nvPr>
            <p:ph idx="1"/>
          </p:nvPr>
        </p:nvSpPr>
        <p:spPr>
          <a:xfrm>
            <a:off x="838200" y="365126"/>
            <a:ext cx="10515600" cy="5811837"/>
          </a:xfrm>
        </p:spPr>
        <p:txBody>
          <a:bodyPr/>
          <a:lstStyle/>
          <a:p>
            <a:r>
              <a:rPr lang="en-US" dirty="0"/>
              <a:t>Add the check constraint to check if the singer id begins with "S".</a:t>
            </a:r>
            <a:endParaRPr lang="en-IN" dirty="0"/>
          </a:p>
        </p:txBody>
      </p:sp>
      <p:pic>
        <p:nvPicPr>
          <p:cNvPr id="5" name="Picture 4">
            <a:extLst>
              <a:ext uri="{FF2B5EF4-FFF2-40B4-BE49-F238E27FC236}">
                <a16:creationId xmlns:a16="http://schemas.microsoft.com/office/drawing/2014/main" id="{7F3C54E1-8F66-4A53-B64D-F960493BC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42" y="857170"/>
            <a:ext cx="10515600" cy="5635704"/>
          </a:xfrm>
          <a:prstGeom prst="rect">
            <a:avLst/>
          </a:prstGeom>
        </p:spPr>
      </p:pic>
    </p:spTree>
    <p:extLst>
      <p:ext uri="{BB962C8B-B14F-4D97-AF65-F5344CB8AC3E}">
        <p14:creationId xmlns:p14="http://schemas.microsoft.com/office/powerpoint/2010/main" val="3245994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B8E51-0F45-4A93-A532-A2BECB47E7D4}"/>
              </a:ext>
            </a:extLst>
          </p:cNvPr>
          <p:cNvSpPr>
            <a:spLocks noGrp="1"/>
          </p:cNvSpPr>
          <p:nvPr>
            <p:ph type="title"/>
          </p:nvPr>
        </p:nvSpPr>
        <p:spPr>
          <a:xfrm>
            <a:off x="838200" y="365126"/>
            <a:ext cx="10515600" cy="100096"/>
          </a:xfrm>
        </p:spPr>
        <p:txBody>
          <a:bodyPr>
            <a:normAutofit fontScale="90000"/>
          </a:bodyPr>
          <a:lstStyle/>
          <a:p>
            <a:r>
              <a:rPr lang="en-US" dirty="0"/>
              <a:t> </a:t>
            </a:r>
            <a:endParaRPr lang="en-IN" dirty="0"/>
          </a:p>
        </p:txBody>
      </p:sp>
      <p:pic>
        <p:nvPicPr>
          <p:cNvPr id="5" name="Content Placeholder 4">
            <a:extLst>
              <a:ext uri="{FF2B5EF4-FFF2-40B4-BE49-F238E27FC236}">
                <a16:creationId xmlns:a16="http://schemas.microsoft.com/office/drawing/2014/main" id="{9CCF047A-0C83-4D6F-BE5D-84B85C14E2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83928"/>
            <a:ext cx="9968048" cy="5342251"/>
          </a:xfrm>
        </p:spPr>
      </p:pic>
    </p:spTree>
    <p:extLst>
      <p:ext uri="{BB962C8B-B14F-4D97-AF65-F5344CB8AC3E}">
        <p14:creationId xmlns:p14="http://schemas.microsoft.com/office/powerpoint/2010/main" val="1705554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B272F-82DC-4A1A-8EAE-6228C1234C67}"/>
              </a:ext>
            </a:extLst>
          </p:cNvPr>
          <p:cNvSpPr>
            <a:spLocks noGrp="1"/>
          </p:cNvSpPr>
          <p:nvPr>
            <p:ph type="title"/>
          </p:nvPr>
        </p:nvSpPr>
        <p:spPr>
          <a:xfrm>
            <a:off x="838200" y="365126"/>
            <a:ext cx="10515600" cy="148222"/>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D8EFEBB9-3440-40CA-B4E5-400319B02F86}"/>
              </a:ext>
            </a:extLst>
          </p:cNvPr>
          <p:cNvSpPr>
            <a:spLocks noGrp="1"/>
          </p:cNvSpPr>
          <p:nvPr>
            <p:ph idx="1"/>
          </p:nvPr>
        </p:nvSpPr>
        <p:spPr>
          <a:xfrm>
            <a:off x="838200" y="365126"/>
            <a:ext cx="10515600" cy="5811837"/>
          </a:xfrm>
        </p:spPr>
        <p:txBody>
          <a:bodyPr/>
          <a:lstStyle/>
          <a:p>
            <a:r>
              <a:rPr lang="en-US" dirty="0"/>
              <a:t>Using sub-queries, show the name of all the songs from album "</a:t>
            </a:r>
            <a:r>
              <a:rPr lang="en-US" dirty="0" err="1"/>
              <a:t>dil</a:t>
            </a:r>
            <a:r>
              <a:rPr lang="en-US" dirty="0"/>
              <a:t> </a:t>
            </a:r>
            <a:r>
              <a:rPr lang="en-US" dirty="0" err="1"/>
              <a:t>bechara</a:t>
            </a:r>
            <a:r>
              <a:rPr lang="en-US" dirty="0"/>
              <a:t>".</a:t>
            </a:r>
          </a:p>
          <a:p>
            <a:pPr marL="0" indent="0">
              <a:buNone/>
            </a:pPr>
            <a:endParaRPr lang="en-IN" dirty="0"/>
          </a:p>
        </p:txBody>
      </p:sp>
      <p:pic>
        <p:nvPicPr>
          <p:cNvPr id="5" name="Picture 4">
            <a:extLst>
              <a:ext uri="{FF2B5EF4-FFF2-40B4-BE49-F238E27FC236}">
                <a16:creationId xmlns:a16="http://schemas.microsoft.com/office/drawing/2014/main" id="{AD83FA89-6895-4EEF-9970-716062F79E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86778"/>
            <a:ext cx="10278979" cy="5508890"/>
          </a:xfrm>
          <a:prstGeom prst="rect">
            <a:avLst/>
          </a:prstGeom>
        </p:spPr>
      </p:pic>
    </p:spTree>
    <p:extLst>
      <p:ext uri="{BB962C8B-B14F-4D97-AF65-F5344CB8AC3E}">
        <p14:creationId xmlns:p14="http://schemas.microsoft.com/office/powerpoint/2010/main" val="2243379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919E-5648-492E-BBF1-6F91F5ACF0DA}"/>
              </a:ext>
            </a:extLst>
          </p:cNvPr>
          <p:cNvSpPr>
            <a:spLocks noGrp="1"/>
          </p:cNvSpPr>
          <p:nvPr>
            <p:ph type="title"/>
          </p:nvPr>
        </p:nvSpPr>
        <p:spPr>
          <a:xfrm>
            <a:off x="838200" y="365125"/>
            <a:ext cx="10515600" cy="180307"/>
          </a:xfrm>
        </p:spPr>
        <p:txBody>
          <a:bodyPr>
            <a:normAutofit fontScale="90000"/>
          </a:bodyPr>
          <a:lstStyle/>
          <a:p>
            <a:r>
              <a:rPr lang="en-US" dirty="0"/>
              <a:t> </a:t>
            </a:r>
            <a:endParaRPr lang="en-IN" dirty="0"/>
          </a:p>
        </p:txBody>
      </p:sp>
      <p:pic>
        <p:nvPicPr>
          <p:cNvPr id="5" name="Content Placeholder 4">
            <a:extLst>
              <a:ext uri="{FF2B5EF4-FFF2-40B4-BE49-F238E27FC236}">
                <a16:creationId xmlns:a16="http://schemas.microsoft.com/office/drawing/2014/main" id="{41CE9C0A-76A8-414F-8107-87FF33E85E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947" y="1139324"/>
            <a:ext cx="10506566" cy="5630863"/>
          </a:xfrm>
        </p:spPr>
      </p:pic>
      <p:sp>
        <p:nvSpPr>
          <p:cNvPr id="7" name="TextBox 6">
            <a:extLst>
              <a:ext uri="{FF2B5EF4-FFF2-40B4-BE49-F238E27FC236}">
                <a16:creationId xmlns:a16="http://schemas.microsoft.com/office/drawing/2014/main" id="{2438850A-2A26-48AA-BA40-F3E2D7044756}"/>
              </a:ext>
            </a:extLst>
          </p:cNvPr>
          <p:cNvSpPr txBox="1"/>
          <p:nvPr/>
        </p:nvSpPr>
        <p:spPr>
          <a:xfrm>
            <a:off x="1235242" y="769992"/>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t> Show all the songs sung by "</a:t>
            </a:r>
            <a:r>
              <a:rPr lang="en-IN" dirty="0" err="1"/>
              <a:t>arijit</a:t>
            </a:r>
            <a:r>
              <a:rPr lang="en-IN" dirty="0"/>
              <a:t>".</a:t>
            </a:r>
          </a:p>
        </p:txBody>
      </p:sp>
    </p:spTree>
    <p:extLst>
      <p:ext uri="{BB962C8B-B14F-4D97-AF65-F5344CB8AC3E}">
        <p14:creationId xmlns:p14="http://schemas.microsoft.com/office/powerpoint/2010/main" val="1480727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7DE79-FBE1-41C8-8A26-8F3CCBF600B7}"/>
              </a:ext>
            </a:extLst>
          </p:cNvPr>
          <p:cNvSpPr>
            <a:spLocks noGrp="1"/>
          </p:cNvSpPr>
          <p:nvPr>
            <p:ph type="title"/>
          </p:nvPr>
        </p:nvSpPr>
        <p:spPr>
          <a:xfrm>
            <a:off x="838200" y="121285"/>
            <a:ext cx="10515600" cy="1325563"/>
          </a:xfrm>
        </p:spPr>
        <p:txBody>
          <a:bodyPr>
            <a:normAutofit/>
          </a:bodyPr>
          <a:lstStyle/>
          <a:p>
            <a:pPr algn="ctr"/>
            <a:r>
              <a:rPr lang="en-US" sz="6600" b="1" dirty="0"/>
              <a:t>FUNCTIONAL DEPENDENCY</a:t>
            </a:r>
            <a:endParaRPr lang="en-IN" sz="6600" b="1" dirty="0"/>
          </a:p>
        </p:txBody>
      </p:sp>
      <p:sp>
        <p:nvSpPr>
          <p:cNvPr id="3" name="Content Placeholder 2">
            <a:extLst>
              <a:ext uri="{FF2B5EF4-FFF2-40B4-BE49-F238E27FC236}">
                <a16:creationId xmlns:a16="http://schemas.microsoft.com/office/drawing/2014/main" id="{C5BE1660-7CFB-4C39-91DB-3E1CB33600BE}"/>
              </a:ext>
            </a:extLst>
          </p:cNvPr>
          <p:cNvSpPr>
            <a:spLocks noGrp="1"/>
          </p:cNvSpPr>
          <p:nvPr>
            <p:ph idx="1"/>
          </p:nvPr>
        </p:nvSpPr>
        <p:spPr>
          <a:xfrm>
            <a:off x="838200" y="1297304"/>
            <a:ext cx="10886440" cy="5439411"/>
          </a:xfrm>
        </p:spPr>
        <p:txBody>
          <a:bodyPr>
            <a:normAutofit/>
          </a:bodyPr>
          <a:lstStyle/>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Singer_id</a:t>
            </a:r>
            <a:r>
              <a:rPr lang="en-US" sz="1800" dirty="0">
                <a:effectLst/>
                <a:latin typeface="Calibri" panose="020F0502020204030204" pitchFamily="34" charset="0"/>
                <a:ea typeface="Calibri" panose="020F0502020204030204" pitchFamily="34" charset="0"/>
                <a:cs typeface="Times New Roman" panose="02020603050405020304" pitchFamily="18" charset="0"/>
              </a:rPr>
              <a:t> -&gt;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first_name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last_name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middle_name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Track_id</a:t>
            </a:r>
            <a:r>
              <a:rPr lang="en-US" sz="1800" dirty="0">
                <a:effectLst/>
                <a:latin typeface="Calibri" panose="020F0502020204030204" pitchFamily="34" charset="0"/>
                <a:ea typeface="Calibri" panose="020F0502020204030204" pitchFamily="34" charset="0"/>
                <a:cs typeface="Times New Roman" panose="02020603050405020304" pitchFamily="18" charset="0"/>
              </a:rPr>
              <a:t> -&gt;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singer_id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Album_id</a:t>
            </a:r>
            <a:r>
              <a:rPr lang="en-US" sz="1800" dirty="0">
                <a:effectLst/>
                <a:latin typeface="Calibri" panose="020F0502020204030204" pitchFamily="34" charset="0"/>
                <a:ea typeface="Calibri" panose="020F0502020204030204" pitchFamily="34" charset="0"/>
                <a:cs typeface="Times New Roman" panose="02020603050405020304" pitchFamily="18" charset="0"/>
              </a:rPr>
              <a:t> -&gt;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album_name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Album_id</a:t>
            </a:r>
            <a:r>
              <a:rPr lang="en-US" sz="1800" dirty="0">
                <a:effectLst/>
                <a:latin typeface="Calibri" panose="020F0502020204030204" pitchFamily="34" charset="0"/>
                <a:ea typeface="Calibri" panose="020F0502020204030204" pitchFamily="34" charset="0"/>
                <a:cs typeface="Times New Roman" panose="02020603050405020304" pitchFamily="18" charset="0"/>
              </a:rPr>
              <a:t> -&gt;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track_id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Track_id</a:t>
            </a:r>
            <a:r>
              <a:rPr lang="en-US" sz="1800" dirty="0">
                <a:effectLst/>
                <a:latin typeface="Calibri" panose="020F0502020204030204" pitchFamily="34" charset="0"/>
                <a:ea typeface="Calibri" panose="020F0502020204030204" pitchFamily="34" charset="0"/>
                <a:cs typeface="Times New Roman" panose="02020603050405020304" pitchFamily="18" charset="0"/>
              </a:rPr>
              <a:t> -&gt; lyrics,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track_name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download_link</a:t>
            </a:r>
            <a:r>
              <a:rPr lang="en-US" sz="1800" dirty="0">
                <a:effectLst/>
                <a:latin typeface="Calibri" panose="020F0502020204030204" pitchFamily="34" charset="0"/>
                <a:ea typeface="Calibri" panose="020F0502020204030204" pitchFamily="34" charset="0"/>
                <a:cs typeface="Times New Roman" panose="02020603050405020304" pitchFamily="18" charset="0"/>
              </a:rPr>
              <a:t>, platform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Track_id</a:t>
            </a:r>
            <a:r>
              <a:rPr lang="en-US" sz="1800" dirty="0">
                <a:effectLst/>
                <a:latin typeface="Calibri" panose="020F0502020204030204" pitchFamily="34" charset="0"/>
                <a:ea typeface="Calibri" panose="020F0502020204030204" pitchFamily="34" charset="0"/>
                <a:cs typeface="Times New Roman" panose="02020603050405020304" pitchFamily="18" charset="0"/>
              </a:rPr>
              <a:t> -&gt;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genre_id</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Album_id</a:t>
            </a:r>
            <a:r>
              <a:rPr lang="en-US" sz="1800" dirty="0">
                <a:effectLst/>
                <a:latin typeface="Calibri" panose="020F0502020204030204" pitchFamily="34" charset="0"/>
                <a:ea typeface="Calibri" panose="020F0502020204030204" pitchFamily="34" charset="0"/>
                <a:cs typeface="Times New Roman" panose="02020603050405020304" pitchFamily="18" charset="0"/>
              </a:rPr>
              <a:t> -&gt;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genre_id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Singer_id</a:t>
            </a:r>
            <a:r>
              <a:rPr lang="en-US" sz="1800" dirty="0">
                <a:effectLst/>
                <a:latin typeface="Calibri" panose="020F0502020204030204" pitchFamily="34" charset="0"/>
                <a:ea typeface="Calibri" panose="020F0502020204030204" pitchFamily="34" charset="0"/>
                <a:cs typeface="Times New Roman" panose="02020603050405020304" pitchFamily="18" charset="0"/>
              </a:rPr>
              <a:t> -&gt;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genre_id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Album_id,Singer_id,Track_id</a:t>
            </a:r>
            <a:r>
              <a:rPr lang="en-US" sz="1800" dirty="0">
                <a:effectLst/>
                <a:latin typeface="Calibri" panose="020F0502020204030204" pitchFamily="34" charset="0"/>
                <a:ea typeface="Calibri" panose="020F0502020204030204" pitchFamily="34" charset="0"/>
                <a:cs typeface="Times New Roman" panose="02020603050405020304" pitchFamily="18" charset="0"/>
              </a:rPr>
              <a:t> -&gt;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genre_id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Genre_id</a:t>
            </a:r>
            <a:r>
              <a:rPr lang="en-US" sz="1800" dirty="0">
                <a:effectLst/>
                <a:latin typeface="Calibri" panose="020F0502020204030204" pitchFamily="34" charset="0"/>
                <a:ea typeface="Calibri" panose="020F0502020204030204" pitchFamily="34" charset="0"/>
                <a:cs typeface="Times New Roman" panose="02020603050405020304" pitchFamily="18" charset="0"/>
              </a:rPr>
              <a:t> -&gt;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genre_name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567243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8B3FC-4D16-4C64-ABB2-E0EAF1E92F0A}"/>
              </a:ext>
            </a:extLst>
          </p:cNvPr>
          <p:cNvSpPr>
            <a:spLocks noGrp="1"/>
          </p:cNvSpPr>
          <p:nvPr>
            <p:ph type="title"/>
          </p:nvPr>
        </p:nvSpPr>
        <p:spPr>
          <a:xfrm flipV="1">
            <a:off x="838200" y="240632"/>
            <a:ext cx="10515600" cy="124493"/>
          </a:xfrm>
        </p:spPr>
        <p:txBody>
          <a:bodyPr>
            <a:normAutofit fontScale="90000"/>
          </a:bodyPr>
          <a:lstStyle/>
          <a:p>
            <a:r>
              <a:rPr lang="en-US" dirty="0"/>
              <a:t> </a:t>
            </a:r>
            <a:endParaRPr lang="en-IN" dirty="0"/>
          </a:p>
        </p:txBody>
      </p:sp>
      <p:pic>
        <p:nvPicPr>
          <p:cNvPr id="5" name="Content Placeholder 4">
            <a:extLst>
              <a:ext uri="{FF2B5EF4-FFF2-40B4-BE49-F238E27FC236}">
                <a16:creationId xmlns:a16="http://schemas.microsoft.com/office/drawing/2014/main" id="{BAB2B683-3400-4981-8D02-70264916E0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921" y="1202171"/>
            <a:ext cx="10104157" cy="5415197"/>
          </a:xfrm>
        </p:spPr>
      </p:pic>
      <p:sp>
        <p:nvSpPr>
          <p:cNvPr id="7" name="TextBox 6">
            <a:extLst>
              <a:ext uri="{FF2B5EF4-FFF2-40B4-BE49-F238E27FC236}">
                <a16:creationId xmlns:a16="http://schemas.microsoft.com/office/drawing/2014/main" id="{F7FF40A8-8AD7-4594-A54C-ECEAD6D84327}"/>
              </a:ext>
            </a:extLst>
          </p:cNvPr>
          <p:cNvSpPr txBox="1"/>
          <p:nvPr/>
        </p:nvSpPr>
        <p:spPr>
          <a:xfrm>
            <a:off x="1925053" y="598981"/>
            <a:ext cx="6112042" cy="369332"/>
          </a:xfrm>
          <a:prstGeom prst="rect">
            <a:avLst/>
          </a:prstGeom>
          <a:noFill/>
        </p:spPr>
        <p:txBody>
          <a:bodyPr wrap="square">
            <a:spAutoFit/>
          </a:bodyPr>
          <a:lstStyle/>
          <a:p>
            <a:pPr marL="285750" indent="-285750">
              <a:buFont typeface="Arial" panose="020B0604020202020204" pitchFamily="34" charset="0"/>
              <a:buChar char="•"/>
            </a:pPr>
            <a:r>
              <a:rPr lang="en-IN" dirty="0"/>
              <a:t>Show all the singer names in capital form.</a:t>
            </a:r>
          </a:p>
        </p:txBody>
      </p:sp>
    </p:spTree>
    <p:extLst>
      <p:ext uri="{BB962C8B-B14F-4D97-AF65-F5344CB8AC3E}">
        <p14:creationId xmlns:p14="http://schemas.microsoft.com/office/powerpoint/2010/main" val="534770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853E-F64D-4D05-9D1B-B952C8387F4A}"/>
              </a:ext>
            </a:extLst>
          </p:cNvPr>
          <p:cNvSpPr>
            <a:spLocks noGrp="1"/>
          </p:cNvSpPr>
          <p:nvPr>
            <p:ph type="title"/>
          </p:nvPr>
        </p:nvSpPr>
        <p:spPr>
          <a:xfrm>
            <a:off x="838200" y="365126"/>
            <a:ext cx="10515600" cy="315912"/>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8B6FB4FE-F78F-483E-993F-FD0507FD263C}"/>
              </a:ext>
            </a:extLst>
          </p:cNvPr>
          <p:cNvSpPr>
            <a:spLocks noGrp="1"/>
          </p:cNvSpPr>
          <p:nvPr>
            <p:ph idx="1"/>
          </p:nvPr>
        </p:nvSpPr>
        <p:spPr>
          <a:xfrm>
            <a:off x="838200" y="898358"/>
            <a:ext cx="10515600" cy="5278605"/>
          </a:xfrm>
        </p:spPr>
        <p:txBody>
          <a:bodyPr/>
          <a:lstStyle/>
          <a:p>
            <a:r>
              <a:rPr lang="en-US" dirty="0"/>
              <a:t> Show all the singers who sing romantic songs.</a:t>
            </a:r>
          </a:p>
          <a:p>
            <a:pPr marL="0" indent="0">
              <a:buNone/>
            </a:pPr>
            <a:endParaRPr lang="en-IN" dirty="0"/>
          </a:p>
        </p:txBody>
      </p:sp>
      <p:pic>
        <p:nvPicPr>
          <p:cNvPr id="5" name="Picture 4">
            <a:extLst>
              <a:ext uri="{FF2B5EF4-FFF2-40B4-BE49-F238E27FC236}">
                <a16:creationId xmlns:a16="http://schemas.microsoft.com/office/drawing/2014/main" id="{95BF80CB-BB1B-4D8C-9486-0CC2D8D1A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611" y="1365083"/>
            <a:ext cx="9994232" cy="5356284"/>
          </a:xfrm>
          <a:prstGeom prst="rect">
            <a:avLst/>
          </a:prstGeom>
        </p:spPr>
      </p:pic>
    </p:spTree>
    <p:extLst>
      <p:ext uri="{BB962C8B-B14F-4D97-AF65-F5344CB8AC3E}">
        <p14:creationId xmlns:p14="http://schemas.microsoft.com/office/powerpoint/2010/main" val="3568507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9310A-0852-46C0-B2E6-F6F076482A1D}"/>
              </a:ext>
            </a:extLst>
          </p:cNvPr>
          <p:cNvSpPr>
            <a:spLocks noGrp="1"/>
          </p:cNvSpPr>
          <p:nvPr>
            <p:ph type="title"/>
          </p:nvPr>
        </p:nvSpPr>
        <p:spPr/>
        <p:txBody>
          <a:bodyPr/>
          <a:lstStyle/>
          <a:p>
            <a:r>
              <a:rPr lang="en-US" dirty="0"/>
              <a:t>Removing redundancy from functional dependency</a:t>
            </a:r>
            <a:endParaRPr lang="en-IN" dirty="0"/>
          </a:p>
        </p:txBody>
      </p:sp>
      <p:sp>
        <p:nvSpPr>
          <p:cNvPr id="3" name="Content Placeholder 2">
            <a:extLst>
              <a:ext uri="{FF2B5EF4-FFF2-40B4-BE49-F238E27FC236}">
                <a16:creationId xmlns:a16="http://schemas.microsoft.com/office/drawing/2014/main" id="{7EFBA604-8767-4EDC-B154-7F731513056C}"/>
              </a:ext>
            </a:extLst>
          </p:cNvPr>
          <p:cNvSpPr>
            <a:spLocks noGrp="1"/>
          </p:cNvSpPr>
          <p:nvPr>
            <p:ph idx="1"/>
          </p:nvPr>
        </p:nvSpPr>
        <p:spPr>
          <a:xfrm>
            <a:off x="838200" y="1825624"/>
            <a:ext cx="10515600" cy="4900295"/>
          </a:xfrm>
        </p:spPr>
        <p:txBody>
          <a:bodyPr>
            <a:normAutofit fontScale="92500" lnSpcReduction="10000"/>
          </a:bodyPr>
          <a:lstStyle/>
          <a:p>
            <a:r>
              <a:rPr lang="en-US" sz="2400" dirty="0" err="1">
                <a:effectLst/>
                <a:latin typeface="Calibri" panose="020F0502020204030204" pitchFamily="34" charset="0"/>
                <a:ea typeface="Calibri" panose="020F0502020204030204" pitchFamily="34" charset="0"/>
                <a:cs typeface="Times New Roman" panose="02020603050405020304" pitchFamily="18" charset="0"/>
              </a:rPr>
              <a:t>Singer_id</a:t>
            </a:r>
            <a:r>
              <a:rPr lang="en-US" sz="2400" dirty="0">
                <a:effectLst/>
                <a:latin typeface="Calibri" panose="020F0502020204030204" pitchFamily="34" charset="0"/>
                <a:ea typeface="Calibri" panose="020F0502020204030204" pitchFamily="34" charset="0"/>
                <a:cs typeface="Times New Roman" panose="02020603050405020304" pitchFamily="18" charset="0"/>
              </a:rPr>
              <a:t> -&gt;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first_name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err="1">
                <a:effectLst/>
                <a:latin typeface="Calibri" panose="020F0502020204030204" pitchFamily="34" charset="0"/>
                <a:ea typeface="Calibri" panose="020F0502020204030204" pitchFamily="34" charset="0"/>
                <a:cs typeface="Times New Roman" panose="02020603050405020304" pitchFamily="18" charset="0"/>
              </a:rPr>
              <a:t>Singer_id</a:t>
            </a:r>
            <a:r>
              <a:rPr lang="en-US" sz="2400" dirty="0">
                <a:effectLst/>
                <a:latin typeface="Calibri" panose="020F0502020204030204" pitchFamily="34" charset="0"/>
                <a:ea typeface="Calibri" panose="020F0502020204030204" pitchFamily="34" charset="0"/>
                <a:cs typeface="Times New Roman" panose="02020603050405020304" pitchFamily="18" charset="0"/>
              </a:rPr>
              <a:t> -&gt; </a:t>
            </a:r>
            <a:r>
              <a:rPr lang="en-US" sz="2400" dirty="0" err="1">
                <a:latin typeface="Calibri" panose="020F0502020204030204" pitchFamily="34" charset="0"/>
                <a:ea typeface="Calibri" panose="020F0502020204030204" pitchFamily="34" charset="0"/>
                <a:cs typeface="Times New Roman" panose="02020603050405020304" pitchFamily="18" charset="0"/>
              </a:rPr>
              <a:t>middle</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_name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err="1">
                <a:effectLst/>
                <a:latin typeface="Calibri" panose="020F0502020204030204" pitchFamily="34" charset="0"/>
                <a:ea typeface="Calibri" panose="020F0502020204030204" pitchFamily="34" charset="0"/>
                <a:cs typeface="Times New Roman" panose="02020603050405020304" pitchFamily="18" charset="0"/>
              </a:rPr>
              <a:t>Singer_id</a:t>
            </a:r>
            <a:r>
              <a:rPr lang="en-US" sz="2400" dirty="0">
                <a:effectLst/>
                <a:latin typeface="Calibri" panose="020F0502020204030204" pitchFamily="34" charset="0"/>
                <a:ea typeface="Calibri" panose="020F0502020204030204" pitchFamily="34" charset="0"/>
                <a:cs typeface="Times New Roman" panose="02020603050405020304" pitchFamily="18" charset="0"/>
              </a:rPr>
              <a:t> -&gt; </a:t>
            </a:r>
            <a:r>
              <a:rPr lang="en-US" sz="2400" dirty="0" err="1">
                <a:latin typeface="Calibri" panose="020F0502020204030204" pitchFamily="34" charset="0"/>
                <a:ea typeface="Calibri" panose="020F0502020204030204" pitchFamily="34" charset="0"/>
                <a:cs typeface="Times New Roman" panose="02020603050405020304" pitchFamily="18" charset="0"/>
              </a:rPr>
              <a:t>last</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_name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err="1">
                <a:effectLst/>
                <a:latin typeface="Calibri" panose="020F0502020204030204" pitchFamily="34" charset="0"/>
                <a:ea typeface="Calibri" panose="020F0502020204030204" pitchFamily="34" charset="0"/>
                <a:cs typeface="Times New Roman" panose="02020603050405020304" pitchFamily="18" charset="0"/>
              </a:rPr>
              <a:t>Track_id</a:t>
            </a:r>
            <a:r>
              <a:rPr lang="en-US" sz="2400" dirty="0">
                <a:effectLst/>
                <a:latin typeface="Calibri" panose="020F0502020204030204" pitchFamily="34" charset="0"/>
                <a:ea typeface="Calibri" panose="020F0502020204030204" pitchFamily="34" charset="0"/>
                <a:cs typeface="Times New Roman" panose="02020603050405020304" pitchFamily="18" charset="0"/>
              </a:rPr>
              <a:t> -&gt;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singer_id</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err="1">
                <a:effectLst/>
                <a:latin typeface="Calibri" panose="020F0502020204030204" pitchFamily="34" charset="0"/>
                <a:ea typeface="Calibri" panose="020F0502020204030204" pitchFamily="34" charset="0"/>
                <a:cs typeface="Times New Roman" panose="02020603050405020304" pitchFamily="18" charset="0"/>
              </a:rPr>
              <a:t>Album_id</a:t>
            </a:r>
            <a:r>
              <a:rPr lang="en-US" sz="2400" dirty="0">
                <a:effectLst/>
                <a:latin typeface="Calibri" panose="020F0502020204030204" pitchFamily="34" charset="0"/>
                <a:ea typeface="Calibri" panose="020F0502020204030204" pitchFamily="34" charset="0"/>
                <a:cs typeface="Times New Roman" panose="02020603050405020304" pitchFamily="18" charset="0"/>
              </a:rPr>
              <a:t> -&gt;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album_name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err="1">
                <a:effectLst/>
                <a:latin typeface="Calibri" panose="020F0502020204030204" pitchFamily="34" charset="0"/>
                <a:ea typeface="Calibri" panose="020F0502020204030204" pitchFamily="34" charset="0"/>
                <a:cs typeface="Times New Roman" panose="02020603050405020304" pitchFamily="18" charset="0"/>
              </a:rPr>
              <a:t>Album_id</a:t>
            </a:r>
            <a:r>
              <a:rPr lang="en-US" sz="2400" dirty="0">
                <a:effectLst/>
                <a:latin typeface="Calibri" panose="020F0502020204030204" pitchFamily="34" charset="0"/>
                <a:ea typeface="Calibri" panose="020F0502020204030204" pitchFamily="34" charset="0"/>
                <a:cs typeface="Times New Roman" panose="02020603050405020304" pitchFamily="18" charset="0"/>
              </a:rPr>
              <a:t> -&gt;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track_id</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err="1">
                <a:effectLst/>
                <a:latin typeface="Calibri" panose="020F0502020204030204" pitchFamily="34" charset="0"/>
                <a:ea typeface="Calibri" panose="020F0502020204030204" pitchFamily="34" charset="0"/>
                <a:cs typeface="Times New Roman" panose="02020603050405020304" pitchFamily="18" charset="0"/>
              </a:rPr>
              <a:t>Track_id</a:t>
            </a:r>
            <a:r>
              <a:rPr lang="en-US" sz="2400" dirty="0">
                <a:effectLst/>
                <a:latin typeface="Calibri" panose="020F0502020204030204" pitchFamily="34" charset="0"/>
                <a:ea typeface="Calibri" panose="020F0502020204030204" pitchFamily="34" charset="0"/>
                <a:cs typeface="Times New Roman" panose="02020603050405020304" pitchFamily="18" charset="0"/>
              </a:rPr>
              <a:t> -&gt; lyrics</a:t>
            </a:r>
          </a:p>
          <a:p>
            <a:r>
              <a:rPr lang="en-US" sz="2400" dirty="0" err="1">
                <a:effectLst/>
                <a:latin typeface="Calibri" panose="020F0502020204030204" pitchFamily="34" charset="0"/>
                <a:ea typeface="Calibri" panose="020F0502020204030204" pitchFamily="34" charset="0"/>
                <a:cs typeface="Times New Roman" panose="02020603050405020304" pitchFamily="18" charset="0"/>
              </a:rPr>
              <a:t>Track_id</a:t>
            </a:r>
            <a:r>
              <a:rPr lang="en-US" sz="2400" dirty="0">
                <a:effectLst/>
                <a:latin typeface="Calibri" panose="020F0502020204030204" pitchFamily="34" charset="0"/>
                <a:ea typeface="Calibri" panose="020F0502020204030204" pitchFamily="34" charset="0"/>
                <a:cs typeface="Times New Roman" panose="02020603050405020304" pitchFamily="18" charset="0"/>
              </a:rPr>
              <a:t> -&gt;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track_name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err="1">
                <a:effectLst/>
                <a:latin typeface="Calibri" panose="020F0502020204030204" pitchFamily="34" charset="0"/>
                <a:ea typeface="Calibri" panose="020F0502020204030204" pitchFamily="34" charset="0"/>
                <a:cs typeface="Times New Roman" panose="02020603050405020304" pitchFamily="18" charset="0"/>
              </a:rPr>
              <a:t>Track_id</a:t>
            </a:r>
            <a:r>
              <a:rPr lang="en-US" sz="2400" dirty="0">
                <a:effectLst/>
                <a:latin typeface="Calibri" panose="020F0502020204030204" pitchFamily="34" charset="0"/>
                <a:ea typeface="Calibri" panose="020F0502020204030204" pitchFamily="34" charset="0"/>
                <a:cs typeface="Times New Roman" panose="02020603050405020304" pitchFamily="18" charset="0"/>
              </a:rPr>
              <a:t> -&gt;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download_link</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err="1">
                <a:effectLst/>
                <a:latin typeface="Calibri" panose="020F0502020204030204" pitchFamily="34" charset="0"/>
                <a:ea typeface="Calibri" panose="020F0502020204030204" pitchFamily="34" charset="0"/>
                <a:cs typeface="Times New Roman" panose="02020603050405020304" pitchFamily="18" charset="0"/>
              </a:rPr>
              <a:t>Track_id</a:t>
            </a:r>
            <a:r>
              <a:rPr lang="en-US" sz="2400" dirty="0">
                <a:effectLst/>
                <a:latin typeface="Calibri" panose="020F0502020204030204" pitchFamily="34" charset="0"/>
                <a:ea typeface="Calibri" panose="020F0502020204030204" pitchFamily="34" charset="0"/>
                <a:cs typeface="Times New Roman" panose="02020603050405020304" pitchFamily="18" charset="0"/>
              </a:rPr>
              <a:t> -&gt; platform</a:t>
            </a:r>
          </a:p>
          <a:p>
            <a:r>
              <a:rPr lang="en-US" sz="2400" dirty="0" err="1">
                <a:effectLst/>
                <a:latin typeface="Calibri" panose="020F0502020204030204" pitchFamily="34" charset="0"/>
                <a:ea typeface="Calibri" panose="020F0502020204030204" pitchFamily="34" charset="0"/>
                <a:cs typeface="Times New Roman" panose="02020603050405020304" pitchFamily="18" charset="0"/>
              </a:rPr>
              <a:t>Singer_id</a:t>
            </a:r>
            <a:r>
              <a:rPr lang="en-US" sz="2400" dirty="0">
                <a:effectLst/>
                <a:latin typeface="Calibri" panose="020F0502020204030204" pitchFamily="34" charset="0"/>
                <a:ea typeface="Calibri" panose="020F0502020204030204" pitchFamily="34" charset="0"/>
                <a:cs typeface="Times New Roman" panose="02020603050405020304" pitchFamily="18" charset="0"/>
              </a:rPr>
              <a:t> -&gt;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genre_id</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err="1">
                <a:effectLst/>
                <a:latin typeface="Calibri" panose="020F0502020204030204" pitchFamily="34" charset="0"/>
                <a:ea typeface="Calibri" panose="020F0502020204030204" pitchFamily="34" charset="0"/>
                <a:cs typeface="Times New Roman" panose="02020603050405020304" pitchFamily="18" charset="0"/>
              </a:rPr>
              <a:t>Genre_id</a:t>
            </a:r>
            <a:r>
              <a:rPr lang="en-US" sz="2400" dirty="0">
                <a:effectLst/>
                <a:latin typeface="Calibri" panose="020F0502020204030204" pitchFamily="34" charset="0"/>
                <a:ea typeface="Calibri" panose="020F0502020204030204" pitchFamily="34" charset="0"/>
                <a:cs typeface="Times New Roman" panose="02020603050405020304" pitchFamily="18" charset="0"/>
              </a:rPr>
              <a:t> -&gt;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genre_name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62521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F1907-E8AD-4402-976D-BFC379F15A76}"/>
              </a:ext>
            </a:extLst>
          </p:cNvPr>
          <p:cNvSpPr>
            <a:spLocks noGrp="1"/>
          </p:cNvSpPr>
          <p:nvPr>
            <p:ph type="title"/>
          </p:nvPr>
        </p:nvSpPr>
        <p:spPr/>
        <p:txBody>
          <a:bodyPr>
            <a:normAutofit/>
          </a:bodyPr>
          <a:lstStyle/>
          <a:p>
            <a:pPr algn="ctr"/>
            <a:r>
              <a:rPr lang="en-US" sz="6600" b="1" dirty="0"/>
              <a:t>NORMALIZING TABLES</a:t>
            </a:r>
            <a:endParaRPr lang="en-IN" sz="6600" b="1" dirty="0"/>
          </a:p>
        </p:txBody>
      </p:sp>
      <p:sp>
        <p:nvSpPr>
          <p:cNvPr id="3" name="Content Placeholder 2">
            <a:extLst>
              <a:ext uri="{FF2B5EF4-FFF2-40B4-BE49-F238E27FC236}">
                <a16:creationId xmlns:a16="http://schemas.microsoft.com/office/drawing/2014/main" id="{2350C21B-93BE-4F66-9469-7EB0E3AB3507}"/>
              </a:ext>
            </a:extLst>
          </p:cNvPr>
          <p:cNvSpPr>
            <a:spLocks noGrp="1"/>
          </p:cNvSpPr>
          <p:nvPr>
            <p:ph idx="1"/>
          </p:nvPr>
        </p:nvSpPr>
        <p:spPr/>
        <p:txBody>
          <a:bodyPr>
            <a:normAutofit fontScale="92500" lnSpcReduction="20000"/>
          </a:bodyPr>
          <a:lstStyle/>
          <a:p>
            <a:pPr marL="0" indent="0">
              <a:buNone/>
            </a:pPr>
            <a:r>
              <a:rPr lang="en-US" dirty="0"/>
              <a:t>The attribute </a:t>
            </a:r>
            <a:r>
              <a:rPr lang="en-US" dirty="0" err="1"/>
              <a:t>middle_name</a:t>
            </a:r>
            <a:r>
              <a:rPr lang="en-US" dirty="0"/>
              <a:t> in the table singer and the attribute platform of the table track is multivalued so to normalize these in 1NF we convert each one of them into a new table</a:t>
            </a:r>
          </a:p>
          <a:p>
            <a:pPr marL="0" indent="0">
              <a:buNone/>
            </a:pPr>
            <a:r>
              <a:rPr lang="en-US" dirty="0"/>
              <a:t>SINGER(</a:t>
            </a:r>
            <a:r>
              <a:rPr lang="en-US" dirty="0" err="1"/>
              <a:t>Singer_id</a:t>
            </a:r>
            <a:r>
              <a:rPr lang="en-US" dirty="0"/>
              <a:t>, </a:t>
            </a:r>
            <a:r>
              <a:rPr lang="en-US" dirty="0" err="1"/>
              <a:t>first_name</a:t>
            </a:r>
            <a:r>
              <a:rPr lang="en-US" dirty="0"/>
              <a:t>, </a:t>
            </a:r>
            <a:r>
              <a:rPr lang="en-US" dirty="0" err="1"/>
              <a:t>last_name</a:t>
            </a:r>
            <a:r>
              <a:rPr lang="en-US" dirty="0"/>
              <a:t>, </a:t>
            </a:r>
            <a:r>
              <a:rPr lang="en-US" dirty="0" err="1"/>
              <a:t>track_id</a:t>
            </a:r>
            <a:r>
              <a:rPr lang="en-US" dirty="0"/>
              <a:t>)</a:t>
            </a:r>
          </a:p>
          <a:p>
            <a:pPr marL="0" indent="0">
              <a:buNone/>
            </a:pPr>
            <a:r>
              <a:rPr lang="en-US" dirty="0"/>
              <a:t>MIDDLE_NAME(</a:t>
            </a:r>
            <a:r>
              <a:rPr lang="en-US" dirty="0" err="1"/>
              <a:t>Singer_id,middle_name</a:t>
            </a:r>
            <a:r>
              <a:rPr lang="en-US" dirty="0"/>
              <a:t>)</a:t>
            </a:r>
          </a:p>
          <a:p>
            <a:pPr marL="0" indent="0">
              <a:buNone/>
            </a:pPr>
            <a:r>
              <a:rPr lang="en-US" dirty="0"/>
              <a:t>TRACK(</a:t>
            </a:r>
            <a:r>
              <a:rPr lang="en-US" dirty="0" err="1"/>
              <a:t>Track_id</a:t>
            </a:r>
            <a:r>
              <a:rPr lang="en-US" dirty="0"/>
              <a:t>, </a:t>
            </a:r>
            <a:r>
              <a:rPr lang="en-US" dirty="0" err="1"/>
              <a:t>album_id</a:t>
            </a:r>
            <a:r>
              <a:rPr lang="en-US" dirty="0"/>
              <a:t>, </a:t>
            </a:r>
            <a:r>
              <a:rPr lang="en-US" dirty="0" err="1"/>
              <a:t>Track_name</a:t>
            </a:r>
            <a:r>
              <a:rPr lang="en-US" dirty="0"/>
              <a:t>, lyrics, </a:t>
            </a:r>
            <a:r>
              <a:rPr lang="en-US" dirty="0" err="1"/>
              <a:t>download_link</a:t>
            </a:r>
            <a:r>
              <a:rPr lang="en-US" dirty="0"/>
              <a:t>)</a:t>
            </a:r>
          </a:p>
          <a:p>
            <a:pPr marL="0" indent="0">
              <a:buNone/>
            </a:pPr>
            <a:r>
              <a:rPr lang="en-US" dirty="0"/>
              <a:t>PLATFORM(</a:t>
            </a:r>
            <a:r>
              <a:rPr lang="en-US" dirty="0" err="1"/>
              <a:t>Track_id</a:t>
            </a:r>
            <a:r>
              <a:rPr lang="en-US" dirty="0"/>
              <a:t>, platform)</a:t>
            </a:r>
          </a:p>
          <a:p>
            <a:pPr marL="0" indent="0">
              <a:buNone/>
            </a:pPr>
            <a:endParaRPr lang="en-US" dirty="0"/>
          </a:p>
          <a:p>
            <a:pPr marL="0" indent="0">
              <a:buNone/>
            </a:pPr>
            <a:r>
              <a:rPr lang="en-US" dirty="0"/>
              <a:t>Now all our tables are already in 2NF as there is no partial dependency in table or we can also say that all the non prime attributes are fully functional dependent on candidate key.</a:t>
            </a:r>
          </a:p>
          <a:p>
            <a:pPr marL="0" indent="0">
              <a:buNone/>
            </a:pPr>
            <a:r>
              <a:rPr lang="en-US" dirty="0"/>
              <a:t> </a:t>
            </a:r>
            <a:endParaRPr lang="en-IN" dirty="0"/>
          </a:p>
        </p:txBody>
      </p:sp>
    </p:spTree>
    <p:extLst>
      <p:ext uri="{BB962C8B-B14F-4D97-AF65-F5344CB8AC3E}">
        <p14:creationId xmlns:p14="http://schemas.microsoft.com/office/powerpoint/2010/main" val="3564863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96B35-05A1-4A4E-AA03-FAFBD0743AFE}"/>
              </a:ext>
            </a:extLst>
          </p:cNvPr>
          <p:cNvSpPr>
            <a:spLocks noGrp="1"/>
          </p:cNvSpPr>
          <p:nvPr>
            <p:ph type="title"/>
          </p:nvPr>
        </p:nvSpPr>
        <p:spPr>
          <a:xfrm>
            <a:off x="838200" y="365125"/>
            <a:ext cx="10515600" cy="203835"/>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8E2D5EA9-4253-4AC9-A1DB-5386B53C9C51}"/>
              </a:ext>
            </a:extLst>
          </p:cNvPr>
          <p:cNvSpPr>
            <a:spLocks noGrp="1"/>
          </p:cNvSpPr>
          <p:nvPr>
            <p:ph idx="1"/>
          </p:nvPr>
        </p:nvSpPr>
        <p:spPr>
          <a:xfrm>
            <a:off x="756920" y="924560"/>
            <a:ext cx="10515600" cy="5933440"/>
          </a:xfrm>
        </p:spPr>
        <p:txBody>
          <a:bodyPr>
            <a:normAutofit fontScale="62500" lnSpcReduction="20000"/>
          </a:bodyPr>
          <a:lstStyle/>
          <a:p>
            <a:pPr marL="0" indent="0">
              <a:buNone/>
            </a:pPr>
            <a:r>
              <a:rPr lang="en-US" dirty="0"/>
              <a:t>Now some tables are not in 3NF, so converting these tables in 3NF:</a:t>
            </a:r>
          </a:p>
          <a:p>
            <a:pPr marL="514350" indent="-514350">
              <a:buFont typeface="+mj-lt"/>
              <a:buAutoNum type="arabicPeriod"/>
            </a:pPr>
            <a:r>
              <a:rPr lang="en-US" dirty="0"/>
              <a:t>In table SINGER as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Track_id</a:t>
            </a:r>
            <a:r>
              <a:rPr lang="en-US" sz="2800" dirty="0">
                <a:effectLst/>
                <a:latin typeface="Calibri" panose="020F0502020204030204" pitchFamily="34" charset="0"/>
                <a:ea typeface="Calibri" panose="020F0502020204030204" pitchFamily="34" charset="0"/>
                <a:cs typeface="Times New Roman" panose="02020603050405020304" pitchFamily="18" charset="0"/>
              </a:rPr>
              <a:t> -&gt;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singer_id</a:t>
            </a:r>
            <a:r>
              <a:rPr lang="en-US" sz="2800" dirty="0">
                <a:effectLst/>
                <a:latin typeface="Calibri" panose="020F0502020204030204" pitchFamily="34" charset="0"/>
                <a:ea typeface="Calibri" panose="020F0502020204030204" pitchFamily="34" charset="0"/>
                <a:cs typeface="Times New Roman" panose="02020603050405020304" pitchFamily="18" charset="0"/>
              </a:rPr>
              <a:t> , therefore a separate table attribute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Track_id</a:t>
            </a:r>
            <a:r>
              <a:rPr lang="en-US" sz="2800" dirty="0">
                <a:effectLst/>
                <a:latin typeface="Calibri" panose="020F0502020204030204" pitchFamily="34" charset="0"/>
                <a:ea typeface="Calibri" panose="020F0502020204030204" pitchFamily="34" charset="0"/>
                <a:cs typeface="Times New Roman" panose="02020603050405020304" pitchFamily="18" charset="0"/>
              </a:rPr>
              <a:t> ,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singer_id</a:t>
            </a:r>
            <a:r>
              <a:rPr lang="en-US" sz="2800" dirty="0">
                <a:effectLst/>
                <a:latin typeface="Calibri" panose="020F0502020204030204" pitchFamily="34" charset="0"/>
                <a:ea typeface="Calibri" panose="020F0502020204030204" pitchFamily="34" charset="0"/>
                <a:cs typeface="Times New Roman" panose="02020603050405020304" pitchFamily="18" charset="0"/>
              </a:rPr>
              <a:t> is needed.</a:t>
            </a:r>
          </a:p>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	Therefore SINGER(</a:t>
            </a:r>
            <a:r>
              <a:rPr lang="en-US" dirty="0" err="1"/>
              <a:t>Singer_id</a:t>
            </a:r>
            <a:r>
              <a:rPr lang="en-US" dirty="0"/>
              <a:t>, </a:t>
            </a:r>
            <a:r>
              <a:rPr lang="en-US" dirty="0" err="1"/>
              <a:t>first_name</a:t>
            </a:r>
            <a:r>
              <a:rPr lang="en-US" dirty="0"/>
              <a:t>, </a:t>
            </a:r>
            <a:r>
              <a:rPr lang="en-US" dirty="0" err="1"/>
              <a:t>last_name</a:t>
            </a:r>
            <a:r>
              <a:rPr lang="en-US" dirty="0"/>
              <a:t>)</a:t>
            </a:r>
          </a:p>
          <a:p>
            <a:pPr marL="0" indent="0">
              <a:buNone/>
            </a:pPr>
            <a:r>
              <a:rPr lang="en-US" dirty="0"/>
              <a:t>	SINGER2(</a:t>
            </a:r>
            <a:r>
              <a:rPr lang="en-US" dirty="0" err="1"/>
              <a:t>Singer_id</a:t>
            </a:r>
            <a:r>
              <a:rPr lang="en-US" dirty="0"/>
              <a:t>, </a:t>
            </a:r>
            <a:r>
              <a:rPr lang="en-US" dirty="0" err="1"/>
              <a:t>track_id</a:t>
            </a:r>
            <a:r>
              <a:rPr lang="en-US" dirty="0"/>
              <a:t>) are required tables after 	normalization</a:t>
            </a:r>
          </a:p>
          <a:p>
            <a:pPr marL="514350" indent="-514350">
              <a:buAutoNum type="arabicPeriod" startAt="2"/>
            </a:pPr>
            <a:r>
              <a:rPr lang="en-US" dirty="0"/>
              <a:t>In table TRACK as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Album_id</a:t>
            </a:r>
            <a:r>
              <a:rPr lang="en-US" sz="2800" dirty="0">
                <a:effectLst/>
                <a:latin typeface="Calibri" panose="020F0502020204030204" pitchFamily="34" charset="0"/>
                <a:ea typeface="Calibri" panose="020F0502020204030204" pitchFamily="34" charset="0"/>
                <a:cs typeface="Times New Roman" panose="02020603050405020304" pitchFamily="18" charset="0"/>
              </a:rPr>
              <a:t> -&gt;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track_id</a:t>
            </a:r>
            <a:r>
              <a:rPr lang="en-US" sz="2800" dirty="0">
                <a:effectLst/>
                <a:latin typeface="Calibri" panose="020F0502020204030204" pitchFamily="34" charset="0"/>
                <a:ea typeface="Calibri" panose="020F0502020204030204" pitchFamily="34" charset="0"/>
                <a:cs typeface="Times New Roman" panose="02020603050405020304" pitchFamily="18" charset="0"/>
              </a:rPr>
              <a:t>, therefore a separate table</a:t>
            </a:r>
          </a:p>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       for attribute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Album_id</a:t>
            </a:r>
            <a:r>
              <a:rPr lang="en-US" sz="2800" dirty="0">
                <a:effectLst/>
                <a:latin typeface="Calibri" panose="020F0502020204030204" pitchFamily="34" charset="0"/>
                <a:ea typeface="Calibri" panose="020F0502020204030204" pitchFamily="34" charset="0"/>
                <a:cs typeface="Times New Roman" panose="02020603050405020304" pitchFamily="18" charset="0"/>
              </a:rPr>
              <a:t> ,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track_id</a:t>
            </a:r>
            <a:r>
              <a:rPr lang="en-US" sz="2800" dirty="0">
                <a:effectLst/>
                <a:latin typeface="Calibri" panose="020F0502020204030204" pitchFamily="34" charset="0"/>
                <a:ea typeface="Calibri" panose="020F0502020204030204" pitchFamily="34" charset="0"/>
                <a:cs typeface="Times New Roman" panose="02020603050405020304" pitchFamily="18" charset="0"/>
              </a:rPr>
              <a:t> is needed.</a:t>
            </a:r>
          </a:p>
          <a:p>
            <a:pPr marL="0" indent="0">
              <a:buNone/>
            </a:pPr>
            <a:r>
              <a:rPr lang="en-US" sz="2800" dirty="0">
                <a:effectLst/>
                <a:latin typeface="Calibri" panose="020F0502020204030204" pitchFamily="34" charset="0"/>
                <a:ea typeface="Calibri" panose="020F0502020204030204" pitchFamily="34" charset="0"/>
                <a:cs typeface="Times New Roman" panose="02020603050405020304" pitchFamily="18" charset="0"/>
              </a:rPr>
              <a:t>	 Therefore TRACK(</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Track_id</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err="1">
                <a:latin typeface="Calibri" panose="020F0502020204030204" pitchFamily="34" charset="0"/>
                <a:ea typeface="Calibri" panose="020F0502020204030204" pitchFamily="34" charset="0"/>
                <a:cs typeface="Times New Roman" panose="02020603050405020304" pitchFamily="18" charset="0"/>
              </a:rPr>
              <a:t>Track_name</a:t>
            </a:r>
            <a:r>
              <a:rPr lang="en-US" dirty="0">
                <a:latin typeface="Calibri" panose="020F0502020204030204" pitchFamily="34" charset="0"/>
                <a:ea typeface="Calibri" panose="020F0502020204030204" pitchFamily="34" charset="0"/>
                <a:cs typeface="Times New Roman" panose="02020603050405020304" pitchFamily="18" charset="0"/>
              </a:rPr>
              <a:t>, lyrics, </a:t>
            </a:r>
            <a:r>
              <a:rPr lang="en-US" dirty="0" err="1">
                <a:latin typeface="Calibri" panose="020F0502020204030204" pitchFamily="34" charset="0"/>
                <a:ea typeface="Calibri" panose="020F0502020204030204" pitchFamily="34" charset="0"/>
                <a:cs typeface="Times New Roman" panose="02020603050405020304" pitchFamily="18" charset="0"/>
              </a:rPr>
              <a:t>download_link</a:t>
            </a:r>
            <a:r>
              <a:rPr lang="en-US" dirty="0">
                <a:latin typeface="Calibri" panose="020F0502020204030204" pitchFamily="34" charset="0"/>
                <a:ea typeface="Calibri" panose="020F0502020204030204" pitchFamily="34" charset="0"/>
                <a:cs typeface="Times New Roman" panose="02020603050405020304" pitchFamily="18" charset="0"/>
              </a:rPr>
              <a:t>)</a:t>
            </a:r>
          </a:p>
          <a:p>
            <a:pPr marL="0" indent="0">
              <a:buNone/>
            </a:pPr>
            <a:r>
              <a:rPr lang="en-US" sz="2800" dirty="0">
                <a:effectLst/>
                <a:latin typeface="Calibri" panose="020F0502020204030204" pitchFamily="34" charset="0"/>
                <a:ea typeface="Calibri" panose="020F0502020204030204" pitchFamily="34" charset="0"/>
                <a:cs typeface="Times New Roman" panose="02020603050405020304" pitchFamily="18" charset="0"/>
              </a:rPr>
              <a:t>	  TRACK2(</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Track_id</a:t>
            </a:r>
            <a:r>
              <a:rPr lang="en-US" sz="28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album_id</a:t>
            </a:r>
            <a:r>
              <a:rPr lang="en-US" sz="2800" dirty="0">
                <a:effectLst/>
                <a:latin typeface="Calibri" panose="020F0502020204030204" pitchFamily="34" charset="0"/>
                <a:ea typeface="Calibri" panose="020F0502020204030204" pitchFamily="34" charset="0"/>
                <a:cs typeface="Times New Roman" panose="02020603050405020304" pitchFamily="18" charset="0"/>
              </a:rPr>
              <a:t>) are required tables after normalization.</a:t>
            </a:r>
          </a:p>
          <a:p>
            <a:pPr marL="514350" indent="-514350">
              <a:buAutoNum type="arabicPeriod" startAt="3"/>
            </a:pPr>
            <a:r>
              <a:rPr lang="en-US" sz="2800" dirty="0">
                <a:effectLst/>
                <a:latin typeface="Calibri" panose="020F0502020204030204" pitchFamily="34" charset="0"/>
                <a:ea typeface="Calibri" panose="020F0502020204030204" pitchFamily="34" charset="0"/>
                <a:cs typeface="Times New Roman" panose="02020603050405020304" pitchFamily="18" charset="0"/>
              </a:rPr>
              <a:t>In table GENRE as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Singer_id</a:t>
            </a:r>
            <a:r>
              <a:rPr lang="en-US" sz="2800" dirty="0">
                <a:effectLst/>
                <a:latin typeface="Calibri" panose="020F0502020204030204" pitchFamily="34" charset="0"/>
                <a:ea typeface="Calibri" panose="020F0502020204030204" pitchFamily="34" charset="0"/>
                <a:cs typeface="Times New Roman" panose="02020603050405020304" pitchFamily="18" charset="0"/>
              </a:rPr>
              <a:t> -&gt;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genre_id</a:t>
            </a:r>
            <a:r>
              <a:rPr lang="en-US" sz="28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Track_id</a:t>
            </a:r>
            <a:r>
              <a:rPr lang="en-US" sz="2800" dirty="0">
                <a:effectLst/>
                <a:latin typeface="Calibri" panose="020F0502020204030204" pitchFamily="34" charset="0"/>
                <a:ea typeface="Calibri" panose="020F0502020204030204" pitchFamily="34" charset="0"/>
                <a:cs typeface="Times New Roman" panose="02020603050405020304" pitchFamily="18" charset="0"/>
              </a:rPr>
              <a:t> -&gt;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singer_id</a:t>
            </a:r>
            <a:r>
              <a:rPr lang="en-US" sz="28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Album_id</a:t>
            </a:r>
            <a:r>
              <a:rPr lang="en-US" sz="2800" dirty="0">
                <a:effectLst/>
                <a:latin typeface="Calibri" panose="020F0502020204030204" pitchFamily="34" charset="0"/>
                <a:ea typeface="Calibri" panose="020F0502020204030204" pitchFamily="34" charset="0"/>
                <a:cs typeface="Times New Roman" panose="02020603050405020304" pitchFamily="18" charset="0"/>
              </a:rPr>
              <a:t> -&gt;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track_id</a:t>
            </a:r>
            <a:r>
              <a:rPr lang="en-US" sz="2800" dirty="0">
                <a:effectLst/>
                <a:latin typeface="Calibri" panose="020F0502020204030204" pitchFamily="34" charset="0"/>
                <a:ea typeface="Calibri" panose="020F0502020204030204" pitchFamily="34" charset="0"/>
                <a:cs typeface="Times New Roman" panose="02020603050405020304" pitchFamily="18" charset="0"/>
              </a:rPr>
              <a:t> therefore a separate tables are needed.</a:t>
            </a:r>
          </a:p>
          <a:p>
            <a:pPr marL="0" indent="0">
              <a:buNone/>
            </a:pPr>
            <a:r>
              <a:rPr lang="en-US" sz="2800" dirty="0">
                <a:effectLst/>
                <a:latin typeface="Calibri" panose="020F0502020204030204" pitchFamily="34" charset="0"/>
                <a:ea typeface="Calibri" panose="020F0502020204030204" pitchFamily="34" charset="0"/>
                <a:cs typeface="Times New Roman" panose="02020603050405020304" pitchFamily="18" charset="0"/>
              </a:rPr>
              <a:t>	Therefore GENRE(</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Genre_id</a:t>
            </a:r>
            <a:r>
              <a:rPr lang="en-US" sz="28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genre_name</a:t>
            </a:r>
            <a:r>
              <a:rPr lang="en-US" sz="2800" dirty="0">
                <a:effectLst/>
                <a:latin typeface="Calibri" panose="020F0502020204030204" pitchFamily="34" charset="0"/>
                <a:ea typeface="Calibri" panose="020F0502020204030204" pitchFamily="34" charset="0"/>
                <a:cs typeface="Times New Roman" panose="02020603050405020304" pitchFamily="18" charset="0"/>
              </a:rPr>
              <a:t>), GENRE2(</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Genre_id</a:t>
            </a:r>
            <a:r>
              <a:rPr lang="en-US" sz="28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Singer_id</a:t>
            </a:r>
            <a:r>
              <a:rPr lang="en-US" sz="28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pPr>
            <a:r>
              <a:rPr lang="en-US" sz="2800" dirty="0">
                <a:effectLst/>
                <a:latin typeface="Calibri" panose="020F0502020204030204" pitchFamily="34" charset="0"/>
                <a:ea typeface="Calibri" panose="020F0502020204030204" pitchFamily="34" charset="0"/>
                <a:cs typeface="Times New Roman" panose="02020603050405020304" pitchFamily="18" charset="0"/>
              </a:rPr>
              <a:t>	GENRE3(Track_id,,</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Album_id</a:t>
            </a:r>
            <a:r>
              <a:rPr lang="en-US" sz="2800" dirty="0">
                <a:effectLst/>
                <a:latin typeface="Calibri" panose="020F0502020204030204" pitchFamily="34" charset="0"/>
                <a:ea typeface="Calibri" panose="020F0502020204030204" pitchFamily="34" charset="0"/>
                <a:cs typeface="Times New Roman" panose="02020603050405020304" pitchFamily="18" charset="0"/>
              </a:rPr>
              <a:t>), GENRE4(</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Singer_id</a:t>
            </a:r>
            <a:r>
              <a:rPr lang="en-US" sz="28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Track_id</a:t>
            </a:r>
            <a:r>
              <a:rPr lang="en-US" sz="28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4500" dirty="0">
                <a:latin typeface="Calibri" panose="020F0502020204030204" pitchFamily="34" charset="0"/>
                <a:ea typeface="Calibri" panose="020F0502020204030204" pitchFamily="34" charset="0"/>
                <a:cs typeface="Times New Roman" panose="02020603050405020304" pitchFamily="18" charset="0"/>
              </a:rPr>
              <a:t>Now all the tables are converted to 3NF but now all the tables are in BCNF also.</a:t>
            </a:r>
            <a:endParaRPr lang="en-US" sz="4500" dirty="0">
              <a:effectLst/>
              <a:latin typeface="Calibri" panose="020F0502020204030204" pitchFamily="34" charset="0"/>
              <a:ea typeface="Calibri" panose="020F0502020204030204" pitchFamily="34" charset="0"/>
              <a:cs typeface="Times New Roman" panose="02020603050405020304" pitchFamily="18" charset="0"/>
            </a:endParaRPr>
          </a:p>
          <a:p>
            <a:pPr marL="514350" indent="-514350">
              <a:buFont typeface="+mj-lt"/>
              <a:buAutoNum type="arabicPeriod"/>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	</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a:p>
            <a:pPr marL="0" indent="0">
              <a:buNone/>
            </a:pPr>
            <a:endParaRPr lang="en-IN" dirty="0"/>
          </a:p>
        </p:txBody>
      </p:sp>
    </p:spTree>
    <p:extLst>
      <p:ext uri="{BB962C8B-B14F-4D97-AF65-F5344CB8AC3E}">
        <p14:creationId xmlns:p14="http://schemas.microsoft.com/office/powerpoint/2010/main" val="4208897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F088-4B71-4E24-9C12-B6B6C9985208}"/>
              </a:ext>
            </a:extLst>
          </p:cNvPr>
          <p:cNvSpPr>
            <a:spLocks noGrp="1"/>
          </p:cNvSpPr>
          <p:nvPr>
            <p:ph type="title"/>
          </p:nvPr>
        </p:nvSpPr>
        <p:spPr>
          <a:xfrm>
            <a:off x="838200" y="365126"/>
            <a:ext cx="10515600" cy="315912"/>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3DA22279-7AA9-4341-97A2-A9893DFA4556}"/>
              </a:ext>
            </a:extLst>
          </p:cNvPr>
          <p:cNvSpPr>
            <a:spLocks noGrp="1"/>
          </p:cNvSpPr>
          <p:nvPr>
            <p:ph idx="1"/>
          </p:nvPr>
        </p:nvSpPr>
        <p:spPr>
          <a:xfrm>
            <a:off x="838200" y="193040"/>
            <a:ext cx="10515600" cy="5323523"/>
          </a:xfrm>
        </p:spPr>
        <p:txBody>
          <a:bodyPr/>
          <a:lstStyle/>
          <a:p>
            <a:pPr marL="0" indent="0">
              <a:buNone/>
            </a:pPr>
            <a:r>
              <a:rPr lang="en-US" dirty="0"/>
              <a:t>So the final schema after normalization is</a:t>
            </a:r>
          </a:p>
          <a:p>
            <a:pPr marL="0" indent="0">
              <a:buNone/>
            </a:pPr>
            <a:endParaRPr lang="en-IN" dirty="0"/>
          </a:p>
        </p:txBody>
      </p:sp>
      <p:pic>
        <p:nvPicPr>
          <p:cNvPr id="5" name="Picture 4">
            <a:extLst>
              <a:ext uri="{FF2B5EF4-FFF2-40B4-BE49-F238E27FC236}">
                <a16:creationId xmlns:a16="http://schemas.microsoft.com/office/drawing/2014/main" id="{02D58071-821F-4BFD-A20A-55CFD28D9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175" y="853124"/>
            <a:ext cx="9709649" cy="5772690"/>
          </a:xfrm>
          <a:prstGeom prst="rect">
            <a:avLst/>
          </a:prstGeom>
        </p:spPr>
      </p:pic>
    </p:spTree>
    <p:extLst>
      <p:ext uri="{BB962C8B-B14F-4D97-AF65-F5344CB8AC3E}">
        <p14:creationId xmlns:p14="http://schemas.microsoft.com/office/powerpoint/2010/main" val="1516828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EFEC6-495F-4152-B3F6-C089ABEA418D}"/>
              </a:ext>
            </a:extLst>
          </p:cNvPr>
          <p:cNvSpPr>
            <a:spLocks noGrp="1"/>
          </p:cNvSpPr>
          <p:nvPr>
            <p:ph type="title"/>
          </p:nvPr>
        </p:nvSpPr>
        <p:spPr/>
        <p:txBody>
          <a:bodyPr>
            <a:normAutofit/>
          </a:bodyPr>
          <a:lstStyle/>
          <a:p>
            <a:pPr algn="ctr"/>
            <a:r>
              <a:rPr lang="en-US" sz="6600" b="1" dirty="0"/>
              <a:t>TABLES AND CONSTRAINTS</a:t>
            </a:r>
            <a:endParaRPr lang="en-IN" sz="6600" b="1" dirty="0"/>
          </a:p>
        </p:txBody>
      </p:sp>
      <p:sp>
        <p:nvSpPr>
          <p:cNvPr id="3" name="Content Placeholder 2">
            <a:extLst>
              <a:ext uri="{FF2B5EF4-FFF2-40B4-BE49-F238E27FC236}">
                <a16:creationId xmlns:a16="http://schemas.microsoft.com/office/drawing/2014/main" id="{96D291D8-8F48-40E2-86D9-37D26800293E}"/>
              </a:ext>
            </a:extLst>
          </p:cNvPr>
          <p:cNvSpPr>
            <a:spLocks noGrp="1"/>
          </p:cNvSpPr>
          <p:nvPr>
            <p:ph idx="1"/>
          </p:nvPr>
        </p:nvSpPr>
        <p:spPr/>
        <p:txBody>
          <a:bodyPr/>
          <a:lstStyle/>
          <a:p>
            <a:r>
              <a:rPr lang="en-US" dirty="0"/>
              <a:t>SINGER </a:t>
            </a:r>
          </a:p>
          <a:p>
            <a:pPr marL="0" indent="0">
              <a:buNone/>
            </a:pPr>
            <a:endParaRPr lang="en-IN" dirty="0"/>
          </a:p>
          <a:p>
            <a:pPr marL="0" indent="0">
              <a:buNone/>
            </a:pPr>
            <a:endParaRPr lang="en-IN" dirty="0"/>
          </a:p>
          <a:p>
            <a:pPr marL="0" indent="0">
              <a:buNone/>
            </a:pPr>
            <a:endParaRPr lang="en-IN" dirty="0"/>
          </a:p>
          <a:p>
            <a:pPr marL="0" indent="0">
              <a:buNone/>
            </a:pPr>
            <a:endParaRPr lang="en-IN" dirty="0"/>
          </a:p>
          <a:p>
            <a:r>
              <a:rPr lang="en-US" dirty="0"/>
              <a:t>MIDDLE NAME</a:t>
            </a:r>
          </a:p>
          <a:p>
            <a:pPr marL="0" indent="0">
              <a:buNone/>
            </a:pPr>
            <a:endParaRPr lang="en-IN" dirty="0"/>
          </a:p>
        </p:txBody>
      </p:sp>
      <p:pic>
        <p:nvPicPr>
          <p:cNvPr id="5" name="table">
            <a:extLst>
              <a:ext uri="{FF2B5EF4-FFF2-40B4-BE49-F238E27FC236}">
                <a16:creationId xmlns:a16="http://schemas.microsoft.com/office/drawing/2014/main" id="{0C703801-B533-42D2-A003-E1EE7751A56B}"/>
              </a:ext>
            </a:extLst>
          </p:cNvPr>
          <p:cNvPicPr>
            <a:picLocks noChangeAspect="1"/>
          </p:cNvPicPr>
          <p:nvPr/>
        </p:nvPicPr>
        <p:blipFill rotWithShape="1">
          <a:blip r:embed="rId2"/>
          <a:srcRect b="23150"/>
          <a:stretch/>
        </p:blipFill>
        <p:spPr>
          <a:xfrm>
            <a:off x="1920239" y="2720340"/>
            <a:ext cx="8127999" cy="1374140"/>
          </a:xfrm>
          <a:prstGeom prst="rect">
            <a:avLst/>
          </a:prstGeom>
        </p:spPr>
      </p:pic>
      <p:pic>
        <p:nvPicPr>
          <p:cNvPr id="7" name="Picture 6">
            <a:extLst>
              <a:ext uri="{FF2B5EF4-FFF2-40B4-BE49-F238E27FC236}">
                <a16:creationId xmlns:a16="http://schemas.microsoft.com/office/drawing/2014/main" id="{65131BDB-DBD2-469D-8DEC-D102C13D3D98}"/>
              </a:ext>
            </a:extLst>
          </p:cNvPr>
          <p:cNvPicPr>
            <a:picLocks noChangeAspect="1"/>
          </p:cNvPicPr>
          <p:nvPr/>
        </p:nvPicPr>
        <p:blipFill>
          <a:blip r:embed="rId3"/>
          <a:stretch>
            <a:fillRect/>
          </a:stretch>
        </p:blipFill>
        <p:spPr>
          <a:xfrm>
            <a:off x="2143406" y="4989195"/>
            <a:ext cx="8169348" cy="1237595"/>
          </a:xfrm>
          <a:prstGeom prst="rect">
            <a:avLst/>
          </a:prstGeom>
        </p:spPr>
      </p:pic>
    </p:spTree>
    <p:extLst>
      <p:ext uri="{BB962C8B-B14F-4D97-AF65-F5344CB8AC3E}">
        <p14:creationId xmlns:p14="http://schemas.microsoft.com/office/powerpoint/2010/main" val="1657653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TotalTime>
  <Words>940</Words>
  <Application>Microsoft Office PowerPoint</Application>
  <PresentationFormat>Widescreen</PresentationFormat>
  <Paragraphs>241</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MUSIC RECORD DATABASE</vt:lpstr>
      <vt:lpstr>ER-DIAGRAM</vt:lpstr>
      <vt:lpstr>INITIAL DATABASE</vt:lpstr>
      <vt:lpstr>FUNCTIONAL DEPENDENCY</vt:lpstr>
      <vt:lpstr>Removing redundancy from functional dependency</vt:lpstr>
      <vt:lpstr>NORMALIZING TABLES</vt:lpstr>
      <vt:lpstr>   </vt:lpstr>
      <vt:lpstr> </vt:lpstr>
      <vt:lpstr>TABLES AND CONSTRAINTS</vt:lpstr>
      <vt:lpstr> </vt:lpstr>
      <vt:lpstr> </vt:lpstr>
      <vt:lpstr> </vt:lpstr>
      <vt:lpstr> </vt:lpstr>
      <vt:lpstr>TABLE CREATION IN SQL</vt:lpstr>
      <vt:lpstr> </vt:lpstr>
      <vt:lpstr> </vt:lpstr>
      <vt:lpstr> </vt:lpstr>
      <vt:lpstr> </vt:lpstr>
      <vt:lpstr> </vt:lpstr>
      <vt:lpstr> </vt:lpstr>
      <vt:lpstr> </vt:lpstr>
      <vt:lpstr> </vt:lpstr>
      <vt:lpstr> </vt:lpstr>
      <vt:lpstr> </vt:lpstr>
      <vt:lpstr>ADDING VALUES TO TABLES</vt:lpstr>
      <vt:lpstr> </vt:lpstr>
      <vt:lpstr> </vt:lpstr>
      <vt:lpstr> </vt:lpstr>
      <vt:lpstr> </vt:lpstr>
      <vt:lpstr> </vt:lpstr>
      <vt:lpstr> </vt:lpstr>
      <vt:lpstr> </vt:lpstr>
      <vt:lpstr> </vt:lpstr>
      <vt:lpstr> </vt:lpstr>
      <vt:lpstr>QUERIES RELATED TO THIS DATABASE</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RECORD DATABASE</dc:title>
  <dc:creator>Sarthak Bajaj</dc:creator>
  <cp:lastModifiedBy>Sarthak Bajaj</cp:lastModifiedBy>
  <cp:revision>26</cp:revision>
  <dcterms:created xsi:type="dcterms:W3CDTF">2020-10-15T03:11:10Z</dcterms:created>
  <dcterms:modified xsi:type="dcterms:W3CDTF">2020-10-15T13:13:42Z</dcterms:modified>
</cp:coreProperties>
</file>